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handoutMasterIdLst>
    <p:handoutMasterId r:id="rId42"/>
  </p:handoutMasterIdLst>
  <p:sldIdLst>
    <p:sldId id="307" r:id="rId2"/>
    <p:sldId id="305" r:id="rId3"/>
    <p:sldId id="260" r:id="rId4"/>
    <p:sldId id="319" r:id="rId5"/>
    <p:sldId id="321" r:id="rId6"/>
    <p:sldId id="320" r:id="rId7"/>
    <p:sldId id="322" r:id="rId8"/>
    <p:sldId id="337" r:id="rId9"/>
    <p:sldId id="324" r:id="rId10"/>
    <p:sldId id="294" r:id="rId11"/>
    <p:sldId id="345" r:id="rId12"/>
    <p:sldId id="351" r:id="rId13"/>
    <p:sldId id="366" r:id="rId14"/>
    <p:sldId id="353" r:id="rId15"/>
    <p:sldId id="367" r:id="rId16"/>
    <p:sldId id="368" r:id="rId17"/>
    <p:sldId id="369" r:id="rId18"/>
    <p:sldId id="371" r:id="rId19"/>
    <p:sldId id="354" r:id="rId20"/>
    <p:sldId id="370" r:id="rId21"/>
    <p:sldId id="347" r:id="rId22"/>
    <p:sldId id="352" r:id="rId23"/>
    <p:sldId id="348" r:id="rId24"/>
    <p:sldId id="329" r:id="rId25"/>
    <p:sldId id="349" r:id="rId26"/>
    <p:sldId id="350" r:id="rId27"/>
    <p:sldId id="359" r:id="rId28"/>
    <p:sldId id="363" r:id="rId29"/>
    <p:sldId id="360" r:id="rId30"/>
    <p:sldId id="342" r:id="rId31"/>
    <p:sldId id="356" r:id="rId32"/>
    <p:sldId id="328" r:id="rId33"/>
    <p:sldId id="343" r:id="rId34"/>
    <p:sldId id="344" r:id="rId35"/>
    <p:sldId id="296" r:id="rId36"/>
    <p:sldId id="326" r:id="rId37"/>
    <p:sldId id="364" r:id="rId38"/>
    <p:sldId id="365" r:id="rId39"/>
    <p:sldId id="308"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B291F"/>
    <a:srgbClr val="4E3629"/>
    <a:srgbClr val="517B38"/>
    <a:srgbClr val="6BA342"/>
    <a:srgbClr val="361E0E"/>
    <a:srgbClr val="00A49E"/>
    <a:srgbClr val="9681B7"/>
    <a:srgbClr val="96818F"/>
    <a:srgbClr val="EE9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0" autoAdjust="0"/>
    <p:restoredTop sz="99342" autoAdjust="0"/>
  </p:normalViewPr>
  <p:slideViewPr>
    <p:cSldViewPr snapToGrid="0" snapToObjects="1">
      <p:cViewPr>
        <p:scale>
          <a:sx n="100" d="100"/>
          <a:sy n="100" d="100"/>
        </p:scale>
        <p:origin x="-1248"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09650F9-9A3E-EC42-ACF5-9A50B944BD6F}" type="datetimeFigureOut">
              <a:rPr lang="en-US" smtClean="0"/>
              <a:t>21/03/2014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0BF9BF9-C0C0-8F4D-A9F4-3E1CDA3BC3B0}" type="slidenum">
              <a:rPr lang="en-US" smtClean="0"/>
              <a:t>‹#›</a:t>
            </a:fld>
            <a:endParaRPr lang="en-US"/>
          </a:p>
        </p:txBody>
      </p:sp>
    </p:spTree>
    <p:extLst>
      <p:ext uri="{BB962C8B-B14F-4D97-AF65-F5344CB8AC3E}">
        <p14:creationId xmlns:p14="http://schemas.microsoft.com/office/powerpoint/2010/main" val="1914240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2F3386-1435-B645-8E2D-EAE70419FE1C}" type="datetimeFigureOut">
              <a:rPr lang="en-US" smtClean="0"/>
              <a:t>21/03/2014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3BD989-EB36-C14F-BA7F-4739F7F25906}" type="slidenum">
              <a:rPr lang="en-US" smtClean="0"/>
              <a:t>‹#›</a:t>
            </a:fld>
            <a:endParaRPr lang="en-US"/>
          </a:p>
        </p:txBody>
      </p:sp>
    </p:spTree>
    <p:extLst>
      <p:ext uri="{BB962C8B-B14F-4D97-AF65-F5344CB8AC3E}">
        <p14:creationId xmlns:p14="http://schemas.microsoft.com/office/powerpoint/2010/main" val="3040366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3BD989-EB36-C14F-BA7F-4739F7F25906}" type="slidenum">
              <a:rPr lang="en-US" smtClean="0"/>
              <a:t>1</a:t>
            </a:fld>
            <a:endParaRPr lang="en-US"/>
          </a:p>
        </p:txBody>
      </p:sp>
    </p:spTree>
    <p:extLst>
      <p:ext uri="{BB962C8B-B14F-4D97-AF65-F5344CB8AC3E}">
        <p14:creationId xmlns:p14="http://schemas.microsoft.com/office/powerpoint/2010/main" val="3856878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Subset, Equals, Difference,</a:t>
            </a:r>
            <a:r>
              <a:rPr lang="en-US" baseline="0" dirty="0" smtClean="0"/>
              <a:t> Intersection, Union</a:t>
            </a:r>
          </a:p>
          <a:p>
            <a:endParaRPr lang="en-US" baseline="0" dirty="0" smtClean="0"/>
          </a:p>
          <a:p>
            <a:r>
              <a:rPr lang="en-US" baseline="0" dirty="0" smtClean="0"/>
              <a:t>Query language operators needed to support complex redaction expressions</a:t>
            </a:r>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12</a:t>
            </a:fld>
            <a:endParaRPr lang="en-US"/>
          </a:p>
        </p:txBody>
      </p:sp>
    </p:spTree>
    <p:extLst>
      <p:ext uri="{BB962C8B-B14F-4D97-AF65-F5344CB8AC3E}">
        <p14:creationId xmlns:p14="http://schemas.microsoft.com/office/powerpoint/2010/main" val="240809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Subset, Equals, Difference,</a:t>
            </a:r>
            <a:r>
              <a:rPr lang="en-US" baseline="0" dirty="0" smtClean="0"/>
              <a:t> Intersection, Union</a:t>
            </a:r>
          </a:p>
          <a:p>
            <a:endParaRPr lang="en-US" baseline="0" dirty="0" smtClean="0"/>
          </a:p>
          <a:p>
            <a:r>
              <a:rPr lang="en-US" baseline="0" dirty="0" smtClean="0"/>
              <a:t>Query language operators needed to support complex redaction expressions</a:t>
            </a:r>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13</a:t>
            </a:fld>
            <a:endParaRPr lang="en-US"/>
          </a:p>
        </p:txBody>
      </p:sp>
    </p:spTree>
    <p:extLst>
      <p:ext uri="{BB962C8B-B14F-4D97-AF65-F5344CB8AC3E}">
        <p14:creationId xmlns:p14="http://schemas.microsoft.com/office/powerpoint/2010/main" val="2408096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"$$KEEP”</a:t>
            </a:r>
          </a:p>
          <a:p>
            <a:pPr lvl="2"/>
            <a:r>
              <a:rPr lang="en-US" dirty="0" smtClean="0"/>
              <a:t>inserts the node and the node's children into the output </a:t>
            </a:r>
          </a:p>
          <a:p>
            <a:pPr lvl="1"/>
            <a:r>
              <a:rPr lang="en-US" dirty="0" smtClean="0"/>
              <a:t>"$$PRUNE”</a:t>
            </a:r>
          </a:p>
          <a:p>
            <a:pPr lvl="2"/>
            <a:r>
              <a:rPr lang="en-US" dirty="0" smtClean="0"/>
              <a:t>puts no node in the output document, and continues the traversal of the sibling nodes</a:t>
            </a:r>
          </a:p>
          <a:p>
            <a:pPr lvl="1"/>
            <a:r>
              <a:rPr lang="en-US" dirty="0" smtClean="0"/>
              <a:t>"$$DESCEND”</a:t>
            </a:r>
          </a:p>
          <a:p>
            <a:pPr lvl="2"/>
            <a:r>
              <a:rPr lang="en-US" dirty="0" smtClean="0"/>
              <a:t>inserts a corresponding node in the output document and continues the traversals of the node's children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14</a:t>
            </a:fld>
            <a:endParaRPr lang="en-US"/>
          </a:p>
        </p:txBody>
      </p:sp>
    </p:spTree>
    <p:extLst>
      <p:ext uri="{BB962C8B-B14F-4D97-AF65-F5344CB8AC3E}">
        <p14:creationId xmlns:p14="http://schemas.microsoft.com/office/powerpoint/2010/main" val="2408096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t>
            </a:r>
            <a:r>
              <a:rPr lang="en-US" sz="1200" dirty="0" err="1" smtClean="0"/>
              <a:t>setIsSubset</a:t>
            </a:r>
            <a:r>
              <a:rPr lang="en-US" sz="1200" dirty="0" smtClean="0"/>
              <a:t> - Takes two arrays and returns true when the first array is a subset of the second and false otherwise</a:t>
            </a:r>
          </a:p>
          <a:p>
            <a:r>
              <a:rPr lang="en-US" sz="1200" dirty="0" smtClean="0"/>
              <a:t>$</a:t>
            </a:r>
            <a:r>
              <a:rPr lang="en-US" sz="1200" dirty="0" err="1" smtClean="0"/>
              <a:t>setEquals</a:t>
            </a:r>
            <a:r>
              <a:rPr lang="en-US" sz="1200" dirty="0" smtClean="0"/>
              <a:t> - Takes two arrays and returns true when they contain the same elements, and false otherwise</a:t>
            </a:r>
          </a:p>
          <a:p>
            <a:r>
              <a:rPr lang="en-US" sz="1200" dirty="0" smtClean="0"/>
              <a:t>$</a:t>
            </a:r>
            <a:r>
              <a:rPr lang="en-US" sz="1200" dirty="0" err="1" smtClean="0"/>
              <a:t>setDifference</a:t>
            </a:r>
            <a:r>
              <a:rPr lang="en-US" sz="1200" dirty="0" smtClean="0"/>
              <a:t> - Takes two arrays and returns an array containing the elements that only exist in the first array</a:t>
            </a:r>
          </a:p>
          <a:p>
            <a:r>
              <a:rPr lang="en-US" sz="1200" dirty="0" smtClean="0"/>
              <a:t>$</a:t>
            </a:r>
            <a:r>
              <a:rPr lang="en-US" sz="1200" dirty="0" err="1" smtClean="0"/>
              <a:t>setIntersection</a:t>
            </a:r>
            <a:r>
              <a:rPr lang="en-US" sz="1200" dirty="0" smtClean="0"/>
              <a:t> - Takes any number of arrays and returns an array that contains the elements that appear in every input array</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t>
            </a:r>
            <a:r>
              <a:rPr lang="en-US" sz="1200" dirty="0" err="1" smtClean="0"/>
              <a:t>setUnion</a:t>
            </a:r>
            <a:r>
              <a:rPr lang="en-US" sz="1200" dirty="0" smtClean="0"/>
              <a:t> - Takes any number of arrays and returns an array that containing the elements that appear in any input array.</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15</a:t>
            </a:fld>
            <a:endParaRPr lang="en-US"/>
          </a:p>
        </p:txBody>
      </p:sp>
    </p:spTree>
    <p:extLst>
      <p:ext uri="{BB962C8B-B14F-4D97-AF65-F5344CB8AC3E}">
        <p14:creationId xmlns:p14="http://schemas.microsoft.com/office/powerpoint/2010/main" val="2408096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t>
            </a:r>
            <a:r>
              <a:rPr lang="en-US" sz="1200" dirty="0" err="1" smtClean="0"/>
              <a:t>allElementsTrue</a:t>
            </a:r>
            <a:r>
              <a:rPr lang="en-US" sz="1200" dirty="0" smtClean="0"/>
              <a:t> - Takes a single array and returns true if all its values are true and false otherwise.</a:t>
            </a:r>
          </a:p>
          <a:p>
            <a:r>
              <a:rPr lang="en-US" sz="1200" dirty="0" smtClean="0"/>
              <a:t>$</a:t>
            </a:r>
            <a:r>
              <a:rPr lang="en-US" sz="1200" dirty="0" err="1" smtClean="0"/>
              <a:t>anyElementTrue</a:t>
            </a:r>
            <a:r>
              <a:rPr lang="en-US" sz="1200" dirty="0" smtClean="0"/>
              <a:t> - Takes a single expression that returns an array and returns true if any of its values are true and false otherwise.</a:t>
            </a:r>
          </a:p>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16</a:t>
            </a:fld>
            <a:endParaRPr lang="en-US"/>
          </a:p>
        </p:txBody>
      </p:sp>
    </p:spTree>
    <p:extLst>
      <p:ext uri="{BB962C8B-B14F-4D97-AF65-F5344CB8AC3E}">
        <p14:creationId xmlns:p14="http://schemas.microsoft.com/office/powerpoint/2010/main" val="2408096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17</a:t>
            </a:fld>
            <a:endParaRPr lang="en-US"/>
          </a:p>
        </p:txBody>
      </p:sp>
    </p:spTree>
    <p:extLst>
      <p:ext uri="{BB962C8B-B14F-4D97-AF65-F5344CB8AC3E}">
        <p14:creationId xmlns:p14="http://schemas.microsoft.com/office/powerpoint/2010/main" val="24080967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18</a:t>
            </a:fld>
            <a:endParaRPr lang="en-US"/>
          </a:p>
        </p:txBody>
      </p:sp>
    </p:spTree>
    <p:extLst>
      <p:ext uri="{BB962C8B-B14F-4D97-AF65-F5344CB8AC3E}">
        <p14:creationId xmlns:p14="http://schemas.microsoft.com/office/powerpoint/2010/main" val="27956158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19</a:t>
            </a:fld>
            <a:endParaRPr lang="en-US"/>
          </a:p>
        </p:txBody>
      </p:sp>
    </p:spTree>
    <p:extLst>
      <p:ext uri="{BB962C8B-B14F-4D97-AF65-F5344CB8AC3E}">
        <p14:creationId xmlns:p14="http://schemas.microsoft.com/office/powerpoint/2010/main" val="2795615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20</a:t>
            </a:fld>
            <a:endParaRPr lang="en-US"/>
          </a:p>
        </p:txBody>
      </p:sp>
    </p:spTree>
    <p:extLst>
      <p:ext uri="{BB962C8B-B14F-4D97-AF65-F5344CB8AC3E}">
        <p14:creationId xmlns:p14="http://schemas.microsoft.com/office/powerpoint/2010/main" val="2795615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$match</a:t>
            </a:r>
            <a:r>
              <a:rPr lang="en-US" baseline="0" dirty="0" smtClean="0"/>
              <a:t> expressions can automatically optimized by the execution engine</a:t>
            </a:r>
          </a:p>
          <a:p>
            <a:r>
              <a:rPr lang="en-US" baseline="0" dirty="0" smtClean="0"/>
              <a:t>Certain that the $match is "safe"</a:t>
            </a:r>
          </a:p>
          <a:p>
            <a:r>
              <a:rPr lang="en-US" baseline="0" dirty="0" smtClean="0"/>
              <a:t>* If it doesn't match on absence</a:t>
            </a:r>
          </a:p>
          <a:p>
            <a:r>
              <a:rPr lang="en-US" dirty="0" smtClean="0"/>
              <a:t>Basic work on the optimizer to promote aspects of the $match in 2.6</a:t>
            </a:r>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21</a:t>
            </a:fld>
            <a:endParaRPr lang="en-US"/>
          </a:p>
        </p:txBody>
      </p:sp>
    </p:spTree>
    <p:extLst>
      <p:ext uri="{BB962C8B-B14F-4D97-AF65-F5344CB8AC3E}">
        <p14:creationId xmlns:p14="http://schemas.microsoft.com/office/powerpoint/2010/main" val="1504432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03BD989-EB36-C14F-BA7F-4739F7F25906}" type="slidenum">
              <a:rPr lang="en-US" smtClean="0"/>
              <a:t>2</a:t>
            </a:fld>
            <a:endParaRPr lang="en-US"/>
          </a:p>
        </p:txBody>
      </p:sp>
    </p:spTree>
    <p:extLst>
      <p:ext uri="{BB962C8B-B14F-4D97-AF65-F5344CB8AC3E}">
        <p14:creationId xmlns:p14="http://schemas.microsoft.com/office/powerpoint/2010/main" val="27682934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"Ride the execution engine optimization wave"</a:t>
            </a:r>
          </a:p>
          <a:p>
            <a:endParaRPr lang="en-US" dirty="0" smtClean="0"/>
          </a:p>
          <a:p>
            <a:r>
              <a:rPr lang="en-US" dirty="0" smtClean="0"/>
              <a:t>Cannot promote</a:t>
            </a:r>
          </a:p>
          <a:p>
            <a:r>
              <a:rPr lang="en-US" dirty="0" smtClean="0"/>
              <a:t>	$ne</a:t>
            </a:r>
          </a:p>
          <a:p>
            <a:r>
              <a:rPr lang="en-US" dirty="0" smtClean="0"/>
              <a:t>	$</a:t>
            </a:r>
            <a:r>
              <a:rPr lang="en-US" dirty="0" err="1" smtClean="0"/>
              <a:t>nin</a:t>
            </a:r>
            <a:endParaRPr lang="en-US" dirty="0" smtClean="0"/>
          </a:p>
          <a:p>
            <a:r>
              <a:rPr lang="en-US" dirty="0" smtClean="0"/>
              <a:t>	$nor</a:t>
            </a:r>
          </a:p>
          <a:p>
            <a:r>
              <a:rPr lang="en-US" dirty="0" smtClean="0"/>
              <a:t>	$exists</a:t>
            </a:r>
          </a:p>
          <a:p>
            <a:r>
              <a:rPr lang="en-US" dirty="0" smtClean="0"/>
              <a:t>	$size</a:t>
            </a:r>
          </a:p>
          <a:p>
            <a:r>
              <a:rPr lang="en-US" dirty="0" smtClean="0"/>
              <a:t>	$type:0 (this is currently an invalid query anyway)</a:t>
            </a:r>
          </a:p>
          <a:p>
            <a:r>
              <a:rPr lang="en-US" dirty="0" smtClean="0"/>
              <a:t>	$where (banned in aggregation already)</a:t>
            </a:r>
          </a:p>
          <a:p>
            <a:r>
              <a:rPr lang="en-US" dirty="0" smtClean="0"/>
              <a:t>	$near (banned in aggregation already)</a:t>
            </a:r>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22</a:t>
            </a:fld>
            <a:endParaRPr lang="en-US"/>
          </a:p>
        </p:txBody>
      </p:sp>
    </p:spTree>
    <p:extLst>
      <p:ext uri="{BB962C8B-B14F-4D97-AF65-F5344CB8AC3E}">
        <p14:creationId xmlns:p14="http://schemas.microsoft.com/office/powerpoint/2010/main" val="204046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Lead</a:t>
            </a:r>
            <a:r>
              <a:rPr lang="en-US" baseline="0" dirty="0" smtClean="0"/>
              <a:t> with $match by o</a:t>
            </a:r>
            <a:r>
              <a:rPr lang="en-US" dirty="0" smtClean="0"/>
              <a:t>ptimization by human</a:t>
            </a:r>
            <a:r>
              <a:rPr lang="en-US" baseline="0" dirty="0" smtClean="0"/>
              <a:t> or optimizer</a:t>
            </a:r>
          </a:p>
          <a:p>
            <a:endParaRPr lang="en-US" baseline="0" dirty="0" smtClean="0"/>
          </a:p>
          <a:p>
            <a:r>
              <a:rPr lang="en-US" baseline="0" dirty="0" smtClean="0"/>
              <a:t>No $redact before $</a:t>
            </a:r>
            <a:r>
              <a:rPr lang="en-US" baseline="0" dirty="0" err="1" smtClean="0"/>
              <a:t>geoNear</a:t>
            </a:r>
            <a:r>
              <a:rPr lang="en-US" baseline="0" dirty="0" smtClean="0"/>
              <a:t> or $text</a:t>
            </a:r>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23</a:t>
            </a:fld>
            <a:endParaRPr lang="en-US"/>
          </a:p>
        </p:txBody>
      </p:sp>
    </p:spTree>
    <p:extLst>
      <p:ext uri="{BB962C8B-B14F-4D97-AF65-F5344CB8AC3E}">
        <p14:creationId xmlns:p14="http://schemas.microsoft.com/office/powerpoint/2010/main" val="1547858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27</a:t>
            </a:fld>
            <a:endParaRPr lang="en-US"/>
          </a:p>
        </p:txBody>
      </p:sp>
    </p:spTree>
    <p:extLst>
      <p:ext uri="{BB962C8B-B14F-4D97-AF65-F5344CB8AC3E}">
        <p14:creationId xmlns:p14="http://schemas.microsoft.com/office/powerpoint/2010/main" val="27956158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28</a:t>
            </a:fld>
            <a:endParaRPr lang="en-US"/>
          </a:p>
        </p:txBody>
      </p:sp>
    </p:spTree>
    <p:extLst>
      <p:ext uri="{BB962C8B-B14F-4D97-AF65-F5344CB8AC3E}">
        <p14:creationId xmlns:p14="http://schemas.microsoft.com/office/powerpoint/2010/main" val="27956158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29</a:t>
            </a:fld>
            <a:endParaRPr lang="en-US"/>
          </a:p>
        </p:txBody>
      </p:sp>
    </p:spTree>
    <p:extLst>
      <p:ext uri="{BB962C8B-B14F-4D97-AF65-F5344CB8AC3E}">
        <p14:creationId xmlns:p14="http://schemas.microsoft.com/office/powerpoint/2010/main" val="27956158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User defined roles can be used to lock down administrative access</a:t>
            </a:r>
          </a:p>
          <a:p>
            <a:r>
              <a:rPr lang="en-US" dirty="0" smtClean="0"/>
              <a:t>Finer grained control of what each user can do</a:t>
            </a:r>
          </a:p>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30</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33</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34</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35</a:t>
            </a:fld>
            <a:endParaRPr lang="en-US"/>
          </a:p>
        </p:txBody>
      </p:sp>
    </p:spTree>
    <p:extLst>
      <p:ext uri="{BB962C8B-B14F-4D97-AF65-F5344CB8AC3E}">
        <p14:creationId xmlns:p14="http://schemas.microsoft.com/office/powerpoint/2010/main" val="27956158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description language – creating</a:t>
            </a:r>
            <a:r>
              <a:rPr lang="en-US" baseline="0" dirty="0" smtClean="0"/>
              <a:t> databases, collections, indexes, </a:t>
            </a:r>
            <a:r>
              <a:rPr lang="en-US" baseline="0" dirty="0" err="1" smtClean="0"/>
              <a:t>etc</a:t>
            </a:r>
            <a:endParaRPr lang="en-US" dirty="0" smtClean="0"/>
          </a:p>
          <a:p>
            <a:r>
              <a:rPr lang="en-US" dirty="0" smtClean="0"/>
              <a:t>data control language – authentication, granting/revoking user</a:t>
            </a:r>
            <a:r>
              <a:rPr lang="en-US" baseline="0" dirty="0" smtClean="0"/>
              <a:t> privileges, </a:t>
            </a:r>
            <a:r>
              <a:rPr lang="en-US" baseline="0" dirty="0" err="1" smtClean="0"/>
              <a:t>etc</a:t>
            </a:r>
            <a:endParaRPr lang="en-US" baseline="0" dirty="0" smtClean="0"/>
          </a:p>
          <a:p>
            <a:endParaRPr lang="en-US" baseline="0" dirty="0" smtClean="0"/>
          </a:p>
          <a:p>
            <a:r>
              <a:rPr lang="en-US" baseline="0" dirty="0" smtClean="0"/>
              <a:t>x.509 uses the subject as the user name</a:t>
            </a:r>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36</a:t>
            </a:fld>
            <a:endParaRPr lang="en-US"/>
          </a:p>
        </p:txBody>
      </p:sp>
    </p:spTree>
    <p:extLst>
      <p:ext uri="{BB962C8B-B14F-4D97-AF65-F5344CB8AC3E}">
        <p14:creationId xmlns:p14="http://schemas.microsoft.com/office/powerpoint/2010/main" val="3402858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3</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4</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5</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6</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7</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endParaRPr lang="x-none" sz="1200" b="0" i="0" u="none" strike="noStrike" cap="none" baseline="0" dirty="0" smtClean="0"/>
          </a:p>
        </p:txBody>
      </p:sp>
      <p:sp>
        <p:nvSpPr>
          <p:cNvPr id="4" name="Slide Number Placeholder 3"/>
          <p:cNvSpPr>
            <a:spLocks noGrp="1"/>
          </p:cNvSpPr>
          <p:nvPr>
            <p:ph type="sldNum" sz="quarter" idx="10"/>
          </p:nvPr>
        </p:nvSpPr>
        <p:spPr/>
        <p:txBody>
          <a:bodyPr/>
          <a:lstStyle/>
          <a:p>
            <a:fld id="{C03BD989-EB36-C14F-BA7F-4739F7F25906}" type="slidenum">
              <a:rPr lang="en-US" smtClean="0"/>
              <a:t>8</a:t>
            </a:fld>
            <a:endParaRPr lang="en-US"/>
          </a:p>
        </p:txBody>
      </p:sp>
    </p:spTree>
    <p:extLst>
      <p:ext uri="{BB962C8B-B14F-4D97-AF65-F5344CB8AC3E}">
        <p14:creationId xmlns:p14="http://schemas.microsoft.com/office/powerpoint/2010/main" val="3188092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User: A database principal. Each user is uniquely identified by a name, source pair. In 2.6 each user will have one entry in </a:t>
            </a:r>
            <a:r>
              <a:rPr lang="en-US" dirty="0" err="1" smtClean="0"/>
              <a:t>admin.system.user</a:t>
            </a:r>
            <a:r>
              <a:rPr lang="en-US" dirty="0" smtClean="0"/>
              <a:t>.</a:t>
            </a:r>
          </a:p>
          <a:p>
            <a:endParaRPr lang="en-US" dirty="0" smtClean="0"/>
          </a:p>
          <a:p>
            <a:r>
              <a:rPr lang="en-US" dirty="0" smtClean="0"/>
              <a:t>Source: Every user and role has a "source" (sometimes called "</a:t>
            </a:r>
            <a:r>
              <a:rPr lang="en-US" dirty="0" err="1" smtClean="0"/>
              <a:t>userSource</a:t>
            </a:r>
            <a:r>
              <a:rPr lang="en-US" dirty="0" smtClean="0"/>
              <a:t>" or "</a:t>
            </a:r>
            <a:r>
              <a:rPr lang="en-US" dirty="0" err="1" smtClean="0"/>
              <a:t>roleSource</a:t>
            </a:r>
            <a:r>
              <a:rPr lang="en-US" dirty="0" smtClean="0"/>
              <a:t>"). This source must be a database name, except for users who can also have a source of $external. Users with $external as their source will not have a "</a:t>
            </a:r>
            <a:r>
              <a:rPr lang="en-US" dirty="0" err="1" smtClean="0"/>
              <a:t>pwd</a:t>
            </a:r>
            <a:r>
              <a:rPr lang="en-US" dirty="0" smtClean="0"/>
              <a:t>" field as a source of $external means that the credential information for this user is stored outside of </a:t>
            </a:r>
            <a:r>
              <a:rPr lang="en-US" dirty="0" err="1" smtClean="0"/>
              <a:t>MongoDB</a:t>
            </a:r>
            <a:r>
              <a:rPr lang="en-US" dirty="0" smtClean="0"/>
              <a:t> (for example in Kerberos). The source is basically just a namespace scope - there can be multiple users/roles with the same name so long as they have different "sources" (the unique identifier for a user/role is the pair of its name and source). The "source" for a user or role has no impact on what roles or privileges that user/role has or can have.</a:t>
            </a:r>
          </a:p>
          <a:p>
            <a:endParaRPr lang="en-US" dirty="0" smtClean="0"/>
          </a:p>
          <a:p>
            <a:r>
              <a:rPr lang="en-US" dirty="0" smtClean="0"/>
              <a:t>Role: A role is a grouping of privileges. Users have a list of roles that they have and/or are allowed to delegate to other users. Roles can also contain other roles, in that case all the privileges of the child role are added to the privileges of the parent.</a:t>
            </a:r>
          </a:p>
          <a:p>
            <a:endParaRPr lang="en-US" dirty="0" smtClean="0"/>
          </a:p>
          <a:p>
            <a:r>
              <a:rPr lang="en-US" dirty="0" smtClean="0"/>
              <a:t>Privilege: A privilege describes the ability to perform a set of actions on a given resource. Every privilege contains a resource name and a list of actions. Privileges can be given to roles, which makes those roles confer their privileges to any users who have the role.</a:t>
            </a:r>
          </a:p>
          <a:p>
            <a:endParaRPr lang="en-US" dirty="0" smtClean="0"/>
          </a:p>
          <a:p>
            <a:r>
              <a:rPr lang="en-US" dirty="0" smtClean="0"/>
              <a:t>Resource: A resource is on object that can be acted on. In </a:t>
            </a:r>
            <a:r>
              <a:rPr lang="en-US" dirty="0" err="1" smtClean="0"/>
              <a:t>MongoDB</a:t>
            </a:r>
            <a:r>
              <a:rPr lang="en-US" dirty="0" smtClean="0"/>
              <a:t> this is usually a database or collection name, or "$CLUSTER" to refer to the whole system. In 2.6 resources will be represented by a </a:t>
            </a:r>
            <a:r>
              <a:rPr lang="en-US" dirty="0" err="1" smtClean="0"/>
              <a:t>dbname</a:t>
            </a:r>
            <a:r>
              <a:rPr lang="en-US" dirty="0" smtClean="0"/>
              <a:t>, collection name pair, where either or both of the </a:t>
            </a:r>
            <a:r>
              <a:rPr lang="en-US" dirty="0" err="1" smtClean="0"/>
              <a:t>dbname</a:t>
            </a:r>
            <a:r>
              <a:rPr lang="en-US" dirty="0" smtClean="0"/>
              <a:t> and collection name could be the wildcard string "*".</a:t>
            </a:r>
          </a:p>
          <a:p>
            <a:endParaRPr lang="en-US" dirty="0" smtClean="0"/>
          </a:p>
          <a:p>
            <a:r>
              <a:rPr lang="en-US" dirty="0" smtClean="0"/>
              <a:t>Action: An operation that can be performed in the system. Find, remove, update, and insert are actions, as are every command, as are the special command-like operators such as </a:t>
            </a:r>
            <a:r>
              <a:rPr lang="en-US" dirty="0" err="1" smtClean="0"/>
              <a:t>inprog</a:t>
            </a:r>
            <a:r>
              <a:rPr lang="en-US" dirty="0" smtClean="0"/>
              <a:t>, </a:t>
            </a:r>
            <a:r>
              <a:rPr lang="en-US" dirty="0" err="1" smtClean="0"/>
              <a:t>killop</a:t>
            </a:r>
            <a:r>
              <a:rPr lang="en-US" dirty="0" smtClean="0"/>
              <a:t>, unlock, </a:t>
            </a:r>
            <a:r>
              <a:rPr lang="en-US" dirty="0" err="1" smtClean="0"/>
              <a:t>killcursors</a:t>
            </a:r>
            <a:r>
              <a:rPr lang="en-US" dirty="0" smtClean="0"/>
              <a:t>, etc. The work-in-progress list of all actions in the system is available here.</a:t>
            </a:r>
            <a:endParaRPr lang="en-US" dirty="0"/>
          </a:p>
        </p:txBody>
      </p:sp>
      <p:sp>
        <p:nvSpPr>
          <p:cNvPr id="4" name="Slide Number Placeholder 3"/>
          <p:cNvSpPr>
            <a:spLocks noGrp="1"/>
          </p:cNvSpPr>
          <p:nvPr>
            <p:ph type="sldNum" sz="quarter" idx="10"/>
          </p:nvPr>
        </p:nvSpPr>
        <p:spPr/>
        <p:txBody>
          <a:bodyPr/>
          <a:lstStyle/>
          <a:p>
            <a:fld id="{C03BD989-EB36-C14F-BA7F-4739F7F25906}" type="slidenum">
              <a:rPr lang="en-US" smtClean="0"/>
              <a:t>10</a:t>
            </a:fld>
            <a:endParaRPr lang="en-US"/>
          </a:p>
        </p:txBody>
      </p:sp>
    </p:spTree>
    <p:extLst>
      <p:ext uri="{BB962C8B-B14F-4D97-AF65-F5344CB8AC3E}">
        <p14:creationId xmlns:p14="http://schemas.microsoft.com/office/powerpoint/2010/main" val="17681499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Tre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8021" y="0"/>
            <a:ext cx="4735979" cy="6858000"/>
          </a:xfrm>
          <a:prstGeom prst="rect">
            <a:avLst/>
          </a:prstGeom>
        </p:spPr>
      </p:pic>
      <p:pic>
        <p:nvPicPr>
          <p:cNvPr id="16" name="Picture 15" descr="MongoDB_Logo_Knockout_RGB.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
        <p:nvSpPr>
          <p:cNvPr id="4" name="Title 3"/>
          <p:cNvSpPr>
            <a:spLocks noGrp="1"/>
          </p:cNvSpPr>
          <p:nvPr>
            <p:ph type="title" hasCustomPrompt="1"/>
          </p:nvPr>
        </p:nvSpPr>
        <p:spPr>
          <a:xfrm>
            <a:off x="616073" y="1835589"/>
            <a:ext cx="7898954" cy="1812775"/>
          </a:xfrm>
        </p:spPr>
        <p:txBody>
          <a:bodyPr anchor="ctr">
            <a:normAutofit/>
          </a:bodyPr>
          <a:lstStyle>
            <a:lvl1pPr>
              <a:lnSpc>
                <a:spcPct val="90000"/>
              </a:lnSpc>
              <a:defRPr sz="4400" spc="-100">
                <a:solidFill>
                  <a:schemeClr val="bg2"/>
                </a:solidFill>
                <a:effectLst/>
              </a:defRPr>
            </a:lvl1pPr>
          </a:lstStyle>
          <a:p>
            <a:pPr lvl="0"/>
            <a:r>
              <a:rPr lang="en-US" dirty="0" smtClean="0"/>
              <a:t>Insert Title Here</a:t>
            </a:r>
            <a:endParaRPr lang="en-US" dirty="0"/>
          </a:p>
        </p:txBody>
      </p:sp>
      <p:sp>
        <p:nvSpPr>
          <p:cNvPr id="3" name="Subtitle 2"/>
          <p:cNvSpPr>
            <a:spLocks noGrp="1"/>
          </p:cNvSpPr>
          <p:nvPr>
            <p:ph type="subTitle" idx="1" hasCustomPrompt="1"/>
          </p:nvPr>
        </p:nvSpPr>
        <p:spPr>
          <a:xfrm>
            <a:off x="628403" y="4269919"/>
            <a:ext cx="7898954" cy="468106"/>
          </a:xfrm>
          <a:prstGeom prst="rect">
            <a:avLst/>
          </a:prstGeom>
        </p:spPr>
        <p:txBody>
          <a:bodyPr anchor="ctr" anchorCtr="0">
            <a:normAutofit/>
          </a:bodyPr>
          <a:lstStyle>
            <a:lvl1pPr marL="0" indent="0" algn="l">
              <a:lnSpc>
                <a:spcPct val="100000"/>
              </a:lnSpc>
              <a:buNone/>
              <a:defRPr sz="2200" i="1" spc="-20" baseline="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Job Title, 10gen</a:t>
            </a:r>
          </a:p>
        </p:txBody>
      </p:sp>
      <p:sp>
        <p:nvSpPr>
          <p:cNvPr id="9" name="Text Placeholder 8"/>
          <p:cNvSpPr>
            <a:spLocks noGrp="1"/>
          </p:cNvSpPr>
          <p:nvPr userDrawn="1">
            <p:ph type="body" sz="quarter" idx="10" hasCustomPrompt="1"/>
          </p:nvPr>
        </p:nvSpPr>
        <p:spPr>
          <a:xfrm>
            <a:off x="628403" y="3857283"/>
            <a:ext cx="7898954" cy="383348"/>
          </a:xfrm>
          <a:prstGeom prst="rect">
            <a:avLst/>
          </a:prstGeom>
        </p:spPr>
        <p:txBody>
          <a:bodyPr tIns="0" bIns="0" anchor="b" anchorCtr="0"/>
          <a:lstStyle>
            <a:lvl1pPr marL="0" indent="0" algn="l">
              <a:lnSpc>
                <a:spcPct val="100000"/>
              </a:lnSpc>
              <a:spcBef>
                <a:spcPts val="0"/>
              </a:spcBef>
              <a:buNone/>
              <a:defRPr sz="3000" b="0" i="0" spc="-50" baseline="0">
                <a:solidFill>
                  <a:schemeClr val="bg1"/>
                </a:solidFill>
                <a:effectLst/>
              </a:defRPr>
            </a:lvl1pPr>
          </a:lstStyle>
          <a:p>
            <a:pPr>
              <a:lnSpc>
                <a:spcPts val="1840"/>
              </a:lnSpc>
            </a:pPr>
            <a:r>
              <a:rPr lang="en-US" dirty="0" smtClean="0"/>
              <a:t>Speaker Name</a:t>
            </a:r>
          </a:p>
        </p:txBody>
      </p:sp>
    </p:spTree>
    <p:extLst>
      <p:ext uri="{BB962C8B-B14F-4D97-AF65-F5344CB8AC3E}">
        <p14:creationId xmlns:p14="http://schemas.microsoft.com/office/powerpoint/2010/main" val="9192552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4190116" y="6356350"/>
            <a:ext cx="4337241" cy="365125"/>
          </a:xfrm>
          <a:prstGeom prst="rect">
            <a:avLst/>
          </a:prstGeom>
        </p:spPr>
        <p:txBody>
          <a:bodyPr/>
          <a:lstStyle/>
          <a:p>
            <a:pPr algn="r"/>
            <a:r>
              <a:rPr lang="en-US" smtClean="0"/>
              <a:t>Talk Title (abbreviated if necessary), Speaker</a:t>
            </a:r>
            <a:endParaRPr lang="en-US" dirty="0"/>
          </a:p>
        </p:txBody>
      </p:sp>
      <p:sp>
        <p:nvSpPr>
          <p:cNvPr id="7" name="Picture Placeholder 6"/>
          <p:cNvSpPr>
            <a:spLocks noGrp="1"/>
          </p:cNvSpPr>
          <p:nvPr>
            <p:ph type="pic" sz="quarter" idx="11"/>
          </p:nvPr>
        </p:nvSpPr>
        <p:spPr>
          <a:xfrm>
            <a:off x="0" y="1"/>
            <a:ext cx="9144000" cy="6171046"/>
          </a:xfrm>
        </p:spPr>
        <p:txBody>
          <a:bodyPr/>
          <a:lstStyle/>
          <a:p>
            <a:r>
              <a:rPr lang="en-US" smtClean="0"/>
              <a:t>Drag picture to placeholder or click icon to add</a:t>
            </a:r>
            <a:endParaRPr lang="en-US"/>
          </a:p>
        </p:txBody>
      </p:sp>
      <p:sp>
        <p:nvSpPr>
          <p:cNvPr id="2" name="Title 1"/>
          <p:cNvSpPr>
            <a:spLocks noGrp="1"/>
          </p:cNvSpPr>
          <p:nvPr>
            <p:ph type="title"/>
          </p:nvPr>
        </p:nvSpPr>
        <p:spPr>
          <a:xfrm>
            <a:off x="628403" y="2998061"/>
            <a:ext cx="7898954" cy="1746659"/>
          </a:xfrm>
        </p:spPr>
        <p:txBody>
          <a:bodyPr/>
          <a:lstStyle>
            <a:lvl1pPr>
              <a:defRPr>
                <a:solidFill>
                  <a:srgbClr val="FFFFFF"/>
                </a:solidFill>
              </a:defRPr>
            </a:lvl1pPr>
          </a:lstStyle>
          <a:p>
            <a:r>
              <a:rPr lang="en-US" smtClean="0"/>
              <a:t>Click to edit Master title style</a:t>
            </a:r>
            <a:endParaRPr lang="en-US" dirty="0"/>
          </a:p>
        </p:txBody>
      </p:sp>
      <p:sp>
        <p:nvSpPr>
          <p:cNvPr id="11" name="Rectangle 10"/>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MongoDB_Logo_Knockout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Tree>
    <p:extLst>
      <p:ext uri="{BB962C8B-B14F-4D97-AF65-F5344CB8AC3E}">
        <p14:creationId xmlns:p14="http://schemas.microsoft.com/office/powerpoint/2010/main" val="2505753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descr="Tre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08021" y="0"/>
            <a:ext cx="4735979" cy="6858000"/>
          </a:xfrm>
          <a:prstGeom prst="rect">
            <a:avLst/>
          </a:prstGeom>
        </p:spPr>
      </p:pic>
      <p:pic>
        <p:nvPicPr>
          <p:cNvPr id="8" name="Picture 7" descr="MongoDB_Logo_Knockout_RGB.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
        <p:nvSpPr>
          <p:cNvPr id="2" name="Title 1"/>
          <p:cNvSpPr>
            <a:spLocks noGrp="1"/>
          </p:cNvSpPr>
          <p:nvPr>
            <p:ph type="title" hasCustomPrompt="1"/>
          </p:nvPr>
        </p:nvSpPr>
        <p:spPr>
          <a:xfrm>
            <a:off x="616857" y="1835588"/>
            <a:ext cx="7898954" cy="1812776"/>
          </a:xfrm>
        </p:spPr>
        <p:txBody>
          <a:bodyPr anchor="ctr">
            <a:normAutofit/>
          </a:bodyPr>
          <a:lstStyle>
            <a:lvl1pPr>
              <a:lnSpc>
                <a:spcPct val="90000"/>
              </a:lnSpc>
              <a:defRPr sz="4400" spc="-100">
                <a:solidFill>
                  <a:srgbClr val="FFFFFF"/>
                </a:solidFill>
                <a:effectLst/>
              </a:defRPr>
            </a:lvl1pPr>
          </a:lstStyle>
          <a:p>
            <a:pPr lvl="0"/>
            <a:r>
              <a:rPr lang="en-US" dirty="0" smtClean="0"/>
              <a:t>Insert Section Title Here</a:t>
            </a:r>
            <a:endParaRPr lang="en-US" dirty="0"/>
          </a:p>
        </p:txBody>
      </p:sp>
    </p:spTree>
    <p:extLst>
      <p:ext uri="{BB962C8B-B14F-4D97-AF65-F5344CB8AC3E}">
        <p14:creationId xmlns:p14="http://schemas.microsoft.com/office/powerpoint/2010/main" val="1660651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er + Code Demo">
    <p:bg>
      <p:bgPr>
        <a:solidFill>
          <a:schemeClr val="bg1">
            <a:lumMod val="10000"/>
          </a:schemeClr>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1405505"/>
          </a:xfrm>
          <a:prstGeom prst="rect">
            <a:avLst/>
          </a:prstGeom>
          <a:solidFill>
            <a:schemeClr val="bg2">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Content Placeholder 2"/>
          <p:cNvSpPr>
            <a:spLocks noGrp="1"/>
          </p:cNvSpPr>
          <p:nvPr>
            <p:ph idx="1" hasCustomPrompt="1"/>
          </p:nvPr>
        </p:nvSpPr>
        <p:spPr>
          <a:xfrm>
            <a:off x="628403" y="1652084"/>
            <a:ext cx="7887195" cy="4452399"/>
          </a:xfrm>
          <a:prstGeom prst="rect">
            <a:avLst/>
          </a:prstGeom>
        </p:spPr>
        <p:txBody>
          <a:bodyPr lIns="0" tIns="45720" rIns="0" bIns="0" anchor="t" anchorCtr="0"/>
          <a:lstStyle>
            <a:lvl1pPr marL="0" marR="0" indent="0" algn="l" defTabSz="457200" rtl="0" eaLnBrk="1" fontAlgn="auto" latinLnBrk="0" hangingPunct="1">
              <a:lnSpc>
                <a:spcPct val="90000"/>
              </a:lnSpc>
              <a:spcBef>
                <a:spcPts val="1272"/>
              </a:spcBef>
              <a:spcAft>
                <a:spcPts val="0"/>
              </a:spcAft>
              <a:buClr>
                <a:srgbClr val="0075BF"/>
              </a:buClr>
              <a:buSzPct val="85000"/>
              <a:buFont typeface="Arial"/>
              <a:buNone/>
              <a:tabLst/>
              <a:defRPr sz="1800" b="1" i="0" spc="50" baseline="0">
                <a:solidFill>
                  <a:schemeClr val="bg1"/>
                </a:solidFill>
                <a:latin typeface="Source Code Pro Semibold"/>
                <a:cs typeface="Lucida Console"/>
              </a:defRPr>
            </a:lvl1pPr>
            <a:lvl2pPr marL="457200" marR="0" indent="0" algn="l" defTabSz="457200" rtl="0" eaLnBrk="1" fontAlgn="auto" latinLnBrk="0" hangingPunct="1">
              <a:lnSpc>
                <a:spcPct val="100000"/>
              </a:lnSpc>
              <a:spcBef>
                <a:spcPts val="200"/>
              </a:spcBef>
              <a:spcAft>
                <a:spcPts val="0"/>
              </a:spcAft>
              <a:buClrTx/>
              <a:buSzTx/>
              <a:buFont typeface="Arial"/>
              <a:buNone/>
              <a:tabLst/>
              <a:defRPr/>
            </a:lvl2pPr>
          </a:lstStyle>
          <a:p>
            <a:pPr lvl="0"/>
            <a:r>
              <a:rPr lang="en-US" dirty="0" smtClean="0"/>
              <a:t>Insert code here</a:t>
            </a:r>
          </a:p>
        </p:txBody>
      </p:sp>
      <p:sp>
        <p:nvSpPr>
          <p:cNvPr id="8" name="Title Placeholder 1"/>
          <p:cNvSpPr>
            <a:spLocks noGrp="1"/>
          </p:cNvSpPr>
          <p:nvPr>
            <p:ph type="title" hasCustomPrompt="1"/>
          </p:nvPr>
        </p:nvSpPr>
        <p:spPr>
          <a:xfrm>
            <a:off x="628403" y="336141"/>
            <a:ext cx="7898954" cy="851683"/>
          </a:xfrm>
          <a:prstGeom prst="rect">
            <a:avLst/>
          </a:prstGeom>
        </p:spPr>
        <p:txBody>
          <a:bodyPr vert="horz" lIns="0" tIns="0" rIns="0" bIns="0" rtlCol="0" anchor="ctr">
            <a:noAutofit/>
          </a:bodyPr>
          <a:lstStyle>
            <a:lvl1pPr>
              <a:defRPr sz="3600" baseline="0">
                <a:solidFill>
                  <a:srgbClr val="6BA342"/>
                </a:solidFill>
              </a:defRPr>
            </a:lvl1pPr>
          </a:lstStyle>
          <a:p>
            <a:r>
              <a:rPr lang="en-US" dirty="0" smtClean="0"/>
              <a:t>Insert header here (2 lines max)</a:t>
            </a:r>
            <a:endParaRPr lang="en-US" dirty="0"/>
          </a:p>
        </p:txBody>
      </p:sp>
      <p:sp>
        <p:nvSpPr>
          <p:cNvPr id="7" name="Footer Placeholder 4"/>
          <p:cNvSpPr>
            <a:spLocks noGrp="1"/>
          </p:cNvSpPr>
          <p:nvPr>
            <p:ph type="ftr" sz="quarter" idx="3"/>
          </p:nvPr>
        </p:nvSpPr>
        <p:spPr>
          <a:xfrm>
            <a:off x="628403" y="6356350"/>
            <a:ext cx="4337241" cy="365125"/>
          </a:xfrm>
          <a:prstGeom prst="rect">
            <a:avLst/>
          </a:prstGeom>
        </p:spPr>
        <p:txBody>
          <a:bodyPr vert="horz" lIns="91440" tIns="45720" rIns="91440" bIns="45720" rtlCol="0" anchor="ctr"/>
          <a:lstStyle>
            <a:lvl1pPr algn="l">
              <a:defRPr sz="1200" b="0" i="1">
                <a:solidFill>
                  <a:schemeClr val="tx1">
                    <a:tint val="75000"/>
                  </a:schemeClr>
                </a:solidFill>
                <a:latin typeface="PT Sans"/>
                <a:cs typeface="PT Sans"/>
              </a:defRPr>
            </a:lvl1pPr>
          </a:lstStyle>
          <a:p>
            <a:r>
              <a:rPr lang="en-US" dirty="0" smtClean="0"/>
              <a:t>Talk Title (abbreviated if necessary), Speaker</a:t>
            </a:r>
            <a:endParaRPr lang="en-US" dirty="0"/>
          </a:p>
        </p:txBody>
      </p:sp>
    </p:spTree>
    <p:extLst>
      <p:ext uri="{BB962C8B-B14F-4D97-AF65-F5344CB8AC3E}">
        <p14:creationId xmlns:p14="http://schemas.microsoft.com/office/powerpoint/2010/main" val="2096832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er + Bullet Points">
    <p:spTree>
      <p:nvGrpSpPr>
        <p:cNvPr id="1" name=""/>
        <p:cNvGrpSpPr/>
        <p:nvPr/>
      </p:nvGrpSpPr>
      <p:grpSpPr>
        <a:xfrm>
          <a:off x="0" y="0"/>
          <a:ext cx="0" cy="0"/>
          <a:chOff x="0" y="0"/>
          <a:chExt cx="0" cy="0"/>
        </a:xfrm>
      </p:grpSpPr>
      <p:sp>
        <p:nvSpPr>
          <p:cNvPr id="11" name="Rectangle 10"/>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itle Placeholder 1"/>
          <p:cNvSpPr>
            <a:spLocks noGrp="1"/>
          </p:cNvSpPr>
          <p:nvPr>
            <p:ph type="title"/>
          </p:nvPr>
        </p:nvSpPr>
        <p:spPr>
          <a:xfrm>
            <a:off x="628403" y="336141"/>
            <a:ext cx="7898954" cy="851683"/>
          </a:xfrm>
          <a:prstGeom prst="rect">
            <a:avLst/>
          </a:prstGeom>
        </p:spPr>
        <p:txBody>
          <a:bodyPr vert="horz" lIns="0" tIns="0" rIns="0" bIns="0" rtlCol="0" anchor="ctr">
            <a:normAutofit/>
          </a:bodyPr>
          <a:lstStyle>
            <a:lvl1pPr>
              <a:defRPr sz="3600">
                <a:solidFill>
                  <a:srgbClr val="6BA342"/>
                </a:solidFill>
              </a:defRPr>
            </a:lvl1pPr>
          </a:lstStyle>
          <a:p>
            <a:r>
              <a:rPr lang="en-US" smtClean="0"/>
              <a:t>Click to edit Master title style</a:t>
            </a:r>
            <a:endParaRPr lang="en-US" dirty="0"/>
          </a:p>
        </p:txBody>
      </p:sp>
      <p:sp>
        <p:nvSpPr>
          <p:cNvPr id="6" name="Text Placeholder 5"/>
          <p:cNvSpPr>
            <a:spLocks noGrp="1"/>
          </p:cNvSpPr>
          <p:nvPr>
            <p:ph type="body" sz="quarter" idx="11"/>
          </p:nvPr>
        </p:nvSpPr>
        <p:spPr>
          <a:xfrm>
            <a:off x="628650" y="1503680"/>
            <a:ext cx="7899400" cy="4371094"/>
          </a:xfrm>
        </p:spPr>
        <p:txBody>
          <a:bodyPr/>
          <a:lstStyle>
            <a:lvl1pPr>
              <a:defRPr sz="2800"/>
            </a:lvl1pPr>
            <a:lvl2pPr>
              <a:defRPr sz="2400"/>
            </a:lvl2pPr>
          </a:lstStyle>
          <a:p>
            <a:pPr lvl="0"/>
            <a:r>
              <a:rPr lang="en-US" smtClean="0"/>
              <a:t>Click to edit Master text styles</a:t>
            </a:r>
          </a:p>
          <a:p>
            <a:pPr lvl="1"/>
            <a:r>
              <a:rPr lang="en-US" smtClean="0"/>
              <a:t>Second level</a:t>
            </a:r>
          </a:p>
        </p:txBody>
      </p:sp>
      <p:sp>
        <p:nvSpPr>
          <p:cNvPr id="13" name="Footer Placeholder 4"/>
          <p:cNvSpPr>
            <a:spLocks noGrp="1"/>
          </p:cNvSpPr>
          <p:nvPr>
            <p:ph type="ftr" sz="quarter" idx="3"/>
          </p:nvPr>
        </p:nvSpPr>
        <p:spPr>
          <a:xfrm>
            <a:off x="628650" y="6356350"/>
            <a:ext cx="4337241" cy="365125"/>
          </a:xfrm>
          <a:prstGeom prst="rect">
            <a:avLst/>
          </a:prstGeom>
        </p:spPr>
        <p:txBody>
          <a:bodyPr vert="horz" lIns="91440" tIns="45720" rIns="91440" bIns="45720" rtlCol="0" anchor="ctr"/>
          <a:lstStyle>
            <a:lvl1pPr algn="l">
              <a:defRPr sz="1200" b="0" i="1">
                <a:solidFill>
                  <a:schemeClr val="tx1">
                    <a:tint val="75000"/>
                  </a:schemeClr>
                </a:solidFill>
                <a:latin typeface="PT Sans"/>
                <a:cs typeface="PT Sans"/>
              </a:defRPr>
            </a:lvl1pPr>
          </a:lstStyle>
          <a:p>
            <a:r>
              <a:rPr lang="en-US" dirty="0" smtClean="0"/>
              <a:t>Talk Title (abbreviated if necessary), Speaker</a:t>
            </a:r>
            <a:endParaRPr lang="en-US" dirty="0"/>
          </a:p>
        </p:txBody>
      </p:sp>
      <p:pic>
        <p:nvPicPr>
          <p:cNvPr id="7" name="Picture 6" descr="MongoDB_Logo_Knockout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Tree>
    <p:extLst>
      <p:ext uri="{BB962C8B-B14F-4D97-AF65-F5344CB8AC3E}">
        <p14:creationId xmlns:p14="http://schemas.microsoft.com/office/powerpoint/2010/main" val="142158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er + Paragraph">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628403" y="336141"/>
            <a:ext cx="7898954" cy="851683"/>
          </a:xfrm>
          <a:prstGeom prst="rect">
            <a:avLst/>
          </a:prstGeom>
        </p:spPr>
        <p:txBody>
          <a:bodyPr vert="horz" lIns="0" tIns="0" rIns="0" bIns="0" rtlCol="0" anchor="ctr">
            <a:normAutofit/>
          </a:bodyPr>
          <a:lstStyle>
            <a:lvl1pPr>
              <a:defRPr>
                <a:solidFill>
                  <a:srgbClr val="6BA342"/>
                </a:solidFill>
              </a:defRPr>
            </a:lvl1pPr>
          </a:lstStyle>
          <a:p>
            <a:r>
              <a:rPr lang="en-US" smtClean="0"/>
              <a:t>Click to edit Master title style</a:t>
            </a:r>
            <a:endParaRPr lang="en-US" dirty="0"/>
          </a:p>
        </p:txBody>
      </p:sp>
      <p:sp>
        <p:nvSpPr>
          <p:cNvPr id="3" name="Text Placeholder 2"/>
          <p:cNvSpPr>
            <a:spLocks noGrp="1"/>
          </p:cNvSpPr>
          <p:nvPr>
            <p:ph type="body" sz="quarter" idx="12" hasCustomPrompt="1"/>
          </p:nvPr>
        </p:nvSpPr>
        <p:spPr>
          <a:xfrm>
            <a:off x="628650" y="1503680"/>
            <a:ext cx="7899400" cy="4371094"/>
          </a:xfrm>
        </p:spPr>
        <p:txBody>
          <a:bodyPr/>
          <a:lstStyle>
            <a:lvl1pPr marL="0" indent="0">
              <a:lnSpc>
                <a:spcPts val="3440"/>
              </a:lnSpc>
              <a:spcBef>
                <a:spcPts val="0"/>
              </a:spcBef>
              <a:spcAft>
                <a:spcPts val="1400"/>
              </a:spcAft>
              <a:buNone/>
              <a:defRPr sz="2800" spc="-90" baseline="0"/>
            </a:lvl1pPr>
          </a:lstStyle>
          <a:p>
            <a:pPr lvl="0"/>
            <a:r>
              <a:rPr lang="en-US" dirty="0" smtClean="0"/>
              <a:t>Insert text here.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adipscing</a:t>
            </a:r>
            <a:r>
              <a:rPr lang="en-US" dirty="0" smtClean="0"/>
              <a:t> </a:t>
            </a:r>
            <a:r>
              <a:rPr lang="en-US" dirty="0" err="1" smtClean="0"/>
              <a:t>elit</a:t>
            </a:r>
            <a:r>
              <a:rPr lang="en-US" dirty="0" smtClean="0"/>
              <a:t>.</a:t>
            </a:r>
          </a:p>
          <a:p>
            <a:pPr lvl="0"/>
            <a:r>
              <a:rPr lang="en-US" dirty="0" err="1" smtClean="0"/>
              <a:t>Sed</a:t>
            </a:r>
            <a:r>
              <a:rPr lang="en-US" dirty="0" smtClean="0"/>
              <a:t> dolor ante, </a:t>
            </a:r>
            <a:r>
              <a:rPr lang="en-US" dirty="0" err="1" smtClean="0"/>
              <a:t>tincidunt</a:t>
            </a:r>
            <a:r>
              <a:rPr lang="en-US" dirty="0" smtClean="0"/>
              <a:t> </a:t>
            </a:r>
            <a:r>
              <a:rPr lang="en-US" dirty="0" err="1" smtClean="0"/>
              <a:t>consequat</a:t>
            </a:r>
            <a:r>
              <a:rPr lang="en-US" dirty="0" smtClean="0"/>
              <a:t> </a:t>
            </a:r>
            <a:r>
              <a:rPr lang="en-US" dirty="0" err="1" smtClean="0"/>
              <a:t>fringilla</a:t>
            </a:r>
            <a:r>
              <a:rPr lang="en-US" dirty="0" smtClean="0"/>
              <a:t>, </a:t>
            </a:r>
            <a:r>
              <a:rPr lang="en-US" dirty="0" err="1" smtClean="0"/>
              <a:t>portitor</a:t>
            </a:r>
            <a:r>
              <a:rPr lang="en-US" dirty="0" smtClean="0"/>
              <a:t> id </a:t>
            </a:r>
            <a:r>
              <a:rPr lang="en-US" dirty="0" err="1" smtClean="0"/>
              <a:t>libero</a:t>
            </a:r>
            <a:r>
              <a:rPr lang="en-US" dirty="0" smtClean="0"/>
              <a:t>. </a:t>
            </a:r>
            <a:r>
              <a:rPr lang="en-US" dirty="0" err="1" smtClean="0"/>
              <a:t>Fusce</a:t>
            </a:r>
            <a:r>
              <a:rPr lang="en-US" dirty="0" smtClean="0"/>
              <a:t> non </a:t>
            </a:r>
            <a:r>
              <a:rPr lang="en-US" dirty="0" err="1" smtClean="0"/>
              <a:t>lectus</a:t>
            </a:r>
            <a:r>
              <a:rPr lang="en-US" dirty="0" smtClean="0"/>
              <a: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auge</a:t>
            </a:r>
            <a:r>
              <a:rPr lang="en-US" dirty="0" smtClean="0"/>
              <a:t>.</a:t>
            </a:r>
            <a:endParaRPr lang="en-US" dirty="0"/>
          </a:p>
        </p:txBody>
      </p:sp>
      <p:sp>
        <p:nvSpPr>
          <p:cNvPr id="7" name="Rectangle 6"/>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Footer Placeholder 4"/>
          <p:cNvSpPr>
            <a:spLocks noGrp="1"/>
          </p:cNvSpPr>
          <p:nvPr>
            <p:ph type="ftr" sz="quarter" idx="3"/>
          </p:nvPr>
        </p:nvSpPr>
        <p:spPr>
          <a:xfrm>
            <a:off x="628650" y="6356350"/>
            <a:ext cx="4337241" cy="365125"/>
          </a:xfrm>
          <a:prstGeom prst="rect">
            <a:avLst/>
          </a:prstGeom>
        </p:spPr>
        <p:txBody>
          <a:bodyPr vert="horz" lIns="91440" tIns="45720" rIns="91440" bIns="45720" rtlCol="0" anchor="ctr"/>
          <a:lstStyle>
            <a:lvl1pPr algn="ctr">
              <a:defRPr sz="1200" b="0" i="1">
                <a:solidFill>
                  <a:schemeClr val="tx1">
                    <a:tint val="75000"/>
                  </a:schemeClr>
                </a:solidFill>
                <a:latin typeface="PT Sans"/>
                <a:cs typeface="PT Sans"/>
              </a:defRPr>
            </a:lvl1pPr>
          </a:lstStyle>
          <a:p>
            <a:pPr algn="l"/>
            <a:r>
              <a:rPr lang="en-US" dirty="0" smtClean="0"/>
              <a:t>Talk Title (abbreviated if necessary), Speaker</a:t>
            </a:r>
            <a:endParaRPr lang="en-US" dirty="0"/>
          </a:p>
        </p:txBody>
      </p:sp>
      <p:pic>
        <p:nvPicPr>
          <p:cNvPr id="10" name="Picture 9" descr="MongoDB_Logo_Knockout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Tree>
    <p:extLst>
      <p:ext uri="{BB962C8B-B14F-4D97-AF65-F5344CB8AC3E}">
        <p14:creationId xmlns:p14="http://schemas.microsoft.com/office/powerpoint/2010/main" val="832706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 Caption (no header)">
    <p:spTree>
      <p:nvGrpSpPr>
        <p:cNvPr id="1" name=""/>
        <p:cNvGrpSpPr/>
        <p:nvPr/>
      </p:nvGrpSpPr>
      <p:grpSpPr>
        <a:xfrm>
          <a:off x="0" y="0"/>
          <a:ext cx="0" cy="0"/>
          <a:chOff x="0" y="0"/>
          <a:chExt cx="0" cy="0"/>
        </a:xfrm>
      </p:grpSpPr>
      <p:sp>
        <p:nvSpPr>
          <p:cNvPr id="4" name="Content Placeholder 3"/>
          <p:cNvSpPr>
            <a:spLocks noGrp="1"/>
          </p:cNvSpPr>
          <p:nvPr>
            <p:ph sz="quarter" idx="11" hasCustomPrompt="1"/>
          </p:nvPr>
        </p:nvSpPr>
        <p:spPr>
          <a:xfrm>
            <a:off x="628650" y="1344756"/>
            <a:ext cx="7899400" cy="4286885"/>
          </a:xfrm>
          <a:solidFill>
            <a:schemeClr val="bg2">
              <a:alpha val="23000"/>
            </a:schemeClr>
          </a:solidFill>
          <a:ln w="76200" cmpd="sng">
            <a:noFill/>
          </a:ln>
          <a:effectLst/>
        </p:spPr>
        <p:txBody>
          <a:bodyPr>
            <a:sp3d/>
          </a:bodyPr>
          <a:lstStyle>
            <a:lvl1pPr marL="0" indent="0">
              <a:buNone/>
              <a:defRPr baseline="0">
                <a:effectLst/>
              </a:defRPr>
            </a:lvl1pPr>
          </a:lstStyle>
          <a:p>
            <a:pPr lvl="0"/>
            <a:r>
              <a:rPr lang="en-US" dirty="0" smtClean="0"/>
              <a:t>Insert Picture/Table/Chart Here</a:t>
            </a:r>
            <a:endParaRPr lang="en-US" dirty="0"/>
          </a:p>
        </p:txBody>
      </p:sp>
      <p:sp>
        <p:nvSpPr>
          <p:cNvPr id="10" name="Rectangle 9"/>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MongoDB_Logo_Knockout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
        <p:nvSpPr>
          <p:cNvPr id="8" name="Footer Placeholder 4"/>
          <p:cNvSpPr>
            <a:spLocks noGrp="1"/>
          </p:cNvSpPr>
          <p:nvPr>
            <p:ph type="ftr" sz="quarter" idx="3"/>
          </p:nvPr>
        </p:nvSpPr>
        <p:spPr>
          <a:xfrm>
            <a:off x="628650" y="6356350"/>
            <a:ext cx="4337241" cy="365125"/>
          </a:xfrm>
          <a:prstGeom prst="rect">
            <a:avLst/>
          </a:prstGeom>
        </p:spPr>
        <p:txBody>
          <a:bodyPr vert="horz" lIns="91440" tIns="45720" rIns="91440" bIns="45720" rtlCol="0" anchor="ctr"/>
          <a:lstStyle>
            <a:lvl1pPr algn="ctr">
              <a:defRPr sz="1200" b="0" i="1">
                <a:solidFill>
                  <a:schemeClr val="tx1">
                    <a:tint val="75000"/>
                  </a:schemeClr>
                </a:solidFill>
                <a:latin typeface="PT Sans"/>
                <a:cs typeface="PT Sans"/>
              </a:defRPr>
            </a:lvl1pPr>
          </a:lstStyle>
          <a:p>
            <a:pPr algn="l"/>
            <a:r>
              <a:rPr lang="en-US" dirty="0" smtClean="0"/>
              <a:t>Talk Title (abbreviated if necessary), Speaker</a:t>
            </a:r>
            <a:endParaRPr lang="en-US" dirty="0"/>
          </a:p>
        </p:txBody>
      </p:sp>
      <p:sp>
        <p:nvSpPr>
          <p:cNvPr id="14" name="Title Placeholder 1"/>
          <p:cNvSpPr>
            <a:spLocks noGrp="1"/>
          </p:cNvSpPr>
          <p:nvPr>
            <p:ph type="title"/>
          </p:nvPr>
        </p:nvSpPr>
        <p:spPr>
          <a:xfrm>
            <a:off x="628403" y="336141"/>
            <a:ext cx="7898954" cy="851683"/>
          </a:xfrm>
          <a:prstGeom prst="rect">
            <a:avLst/>
          </a:prstGeom>
        </p:spPr>
        <p:txBody>
          <a:bodyPr vert="horz" lIns="0" tIns="0" rIns="0" bIns="0" rtlCol="0" anchor="ctr">
            <a:normAutofit/>
          </a:bodyPr>
          <a:lstStyle>
            <a:lvl1pPr>
              <a:defRPr sz="3600">
                <a:solidFill>
                  <a:srgbClr val="6BA34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932823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6" name="Rectangle 5"/>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MongoDB_Logo_Knockout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
        <p:nvSpPr>
          <p:cNvPr id="7" name="Footer Placeholder 4"/>
          <p:cNvSpPr>
            <a:spLocks noGrp="1"/>
          </p:cNvSpPr>
          <p:nvPr>
            <p:ph type="ftr" sz="quarter" idx="3"/>
          </p:nvPr>
        </p:nvSpPr>
        <p:spPr>
          <a:xfrm>
            <a:off x="628650" y="6356350"/>
            <a:ext cx="4337241" cy="365125"/>
          </a:xfrm>
          <a:prstGeom prst="rect">
            <a:avLst/>
          </a:prstGeom>
        </p:spPr>
        <p:txBody>
          <a:bodyPr vert="horz" lIns="91440" tIns="45720" rIns="91440" bIns="45720" rtlCol="0" anchor="ctr"/>
          <a:lstStyle>
            <a:lvl1pPr algn="ctr">
              <a:defRPr sz="1200" b="0" i="1">
                <a:solidFill>
                  <a:schemeClr val="tx1">
                    <a:tint val="75000"/>
                  </a:schemeClr>
                </a:solidFill>
                <a:latin typeface="PT Sans"/>
                <a:cs typeface="PT Sans"/>
              </a:defRPr>
            </a:lvl1pPr>
          </a:lstStyle>
          <a:p>
            <a:pPr algn="l"/>
            <a:r>
              <a:rPr lang="en-US" dirty="0" smtClean="0"/>
              <a:t>Talk Title (abbreviated if necessary), Speaker</a:t>
            </a:r>
            <a:endParaRPr lang="en-US" dirty="0"/>
          </a:p>
        </p:txBody>
      </p:sp>
    </p:spTree>
    <p:extLst>
      <p:ext uri="{BB962C8B-B14F-4D97-AF65-F5344CB8AC3E}">
        <p14:creationId xmlns:p14="http://schemas.microsoft.com/office/powerpoint/2010/main" val="3627456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tement w/ Lead-in">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628650" y="1867624"/>
            <a:ext cx="7899400" cy="537881"/>
          </a:xfrm>
        </p:spPr>
        <p:txBody>
          <a:bodyPr anchor="ctr" anchorCtr="0"/>
          <a:lstStyle>
            <a:lvl1pPr marL="0" indent="0">
              <a:lnSpc>
                <a:spcPct val="100000"/>
              </a:lnSpc>
              <a:spcBef>
                <a:spcPts val="0"/>
              </a:spcBef>
              <a:buNone/>
              <a:defRPr sz="4800" i="0" spc="-100"/>
            </a:lvl1pPr>
          </a:lstStyle>
          <a:p>
            <a:pPr lvl="0"/>
            <a:r>
              <a:rPr lang="en-US" dirty="0" smtClean="0"/>
              <a:t>XYZ is</a:t>
            </a:r>
            <a:endParaRPr lang="en-US" dirty="0"/>
          </a:p>
        </p:txBody>
      </p:sp>
      <p:sp>
        <p:nvSpPr>
          <p:cNvPr id="6" name="Text Placeholder 5"/>
          <p:cNvSpPr>
            <a:spLocks noGrp="1"/>
          </p:cNvSpPr>
          <p:nvPr>
            <p:ph type="body" sz="quarter" idx="14" hasCustomPrompt="1"/>
          </p:nvPr>
        </p:nvSpPr>
        <p:spPr>
          <a:xfrm>
            <a:off x="628650" y="2572914"/>
            <a:ext cx="7899400" cy="971206"/>
          </a:xfrm>
        </p:spPr>
        <p:txBody>
          <a:bodyPr anchor="t" anchorCtr="0"/>
          <a:lstStyle>
            <a:lvl1pPr marL="0" indent="0">
              <a:lnSpc>
                <a:spcPct val="100000"/>
              </a:lnSpc>
              <a:spcBef>
                <a:spcPts val="0"/>
              </a:spcBef>
              <a:buNone/>
              <a:defRPr sz="5400" b="1" i="0" baseline="0">
                <a:solidFill>
                  <a:srgbClr val="6BA342"/>
                </a:solidFill>
                <a:effectLst/>
              </a:defRPr>
            </a:lvl1pPr>
          </a:lstStyle>
          <a:p>
            <a:pPr lvl="0"/>
            <a:r>
              <a:rPr lang="en-US" dirty="0" smtClean="0"/>
              <a:t>Insert text here</a:t>
            </a:r>
            <a:endParaRPr lang="en-US" dirty="0"/>
          </a:p>
        </p:txBody>
      </p:sp>
      <p:sp>
        <p:nvSpPr>
          <p:cNvPr id="7" name="Rectangle 6"/>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ooter Placeholder 4"/>
          <p:cNvSpPr>
            <a:spLocks noGrp="1"/>
          </p:cNvSpPr>
          <p:nvPr>
            <p:ph type="ftr" sz="quarter" idx="3"/>
          </p:nvPr>
        </p:nvSpPr>
        <p:spPr>
          <a:xfrm>
            <a:off x="628650" y="6356350"/>
            <a:ext cx="4337241" cy="365125"/>
          </a:xfrm>
          <a:prstGeom prst="rect">
            <a:avLst/>
          </a:prstGeom>
        </p:spPr>
        <p:txBody>
          <a:bodyPr vert="horz" lIns="91440" tIns="45720" rIns="91440" bIns="45720" rtlCol="0" anchor="ctr"/>
          <a:lstStyle>
            <a:lvl1pPr algn="ctr">
              <a:defRPr sz="1200" b="0" i="1">
                <a:solidFill>
                  <a:schemeClr val="tx1">
                    <a:tint val="75000"/>
                  </a:schemeClr>
                </a:solidFill>
                <a:latin typeface="PT Sans"/>
                <a:cs typeface="PT Sans"/>
              </a:defRPr>
            </a:lvl1pPr>
          </a:lstStyle>
          <a:p>
            <a:pPr algn="l"/>
            <a:r>
              <a:rPr lang="en-US" dirty="0" smtClean="0"/>
              <a:t>Talk Title (abbreviated if necessary), Speaker</a:t>
            </a:r>
            <a:endParaRPr lang="en-US" dirty="0"/>
          </a:p>
        </p:txBody>
      </p:sp>
      <p:pic>
        <p:nvPicPr>
          <p:cNvPr id="13" name="Picture 12" descr="MongoDB_Logo_Knockout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Tree>
    <p:extLst>
      <p:ext uri="{BB962C8B-B14F-4D97-AF65-F5344CB8AC3E}">
        <p14:creationId xmlns:p14="http://schemas.microsoft.com/office/powerpoint/2010/main" val="730444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12" name="Text Placeholder 11"/>
          <p:cNvSpPr>
            <a:spLocks noGrp="1"/>
          </p:cNvSpPr>
          <p:nvPr>
            <p:ph type="body" sz="quarter" idx="12" hasCustomPrompt="1"/>
          </p:nvPr>
        </p:nvSpPr>
        <p:spPr>
          <a:xfrm>
            <a:off x="628650" y="4471035"/>
            <a:ext cx="7899400" cy="822325"/>
          </a:xfrm>
        </p:spPr>
        <p:txBody>
          <a:bodyPr/>
          <a:lstStyle>
            <a:lvl1pPr marL="0" indent="0">
              <a:buNone/>
              <a:defRPr sz="2200" i="1" baseline="0">
                <a:solidFill>
                  <a:schemeClr val="accent1"/>
                </a:solidFill>
              </a:defRPr>
            </a:lvl1pPr>
          </a:lstStyle>
          <a:p>
            <a:pPr lvl="0"/>
            <a:r>
              <a:rPr lang="en-US" dirty="0" smtClean="0"/>
              <a:t>-Speaker, Position (if applicable), Company (if applicable)</a:t>
            </a:r>
            <a:endParaRPr lang="en-US" dirty="0"/>
          </a:p>
        </p:txBody>
      </p:sp>
      <p:sp>
        <p:nvSpPr>
          <p:cNvPr id="7" name="Text Placeholder 2"/>
          <p:cNvSpPr>
            <a:spLocks noGrp="1"/>
          </p:cNvSpPr>
          <p:nvPr>
            <p:ph type="body" sz="quarter" idx="13" hasCustomPrompt="1"/>
          </p:nvPr>
        </p:nvSpPr>
        <p:spPr>
          <a:xfrm>
            <a:off x="628650" y="721360"/>
            <a:ext cx="7899400" cy="3535680"/>
          </a:xfrm>
        </p:spPr>
        <p:txBody>
          <a:bodyPr anchor="t" anchorCtr="0"/>
          <a:lstStyle>
            <a:lvl1pPr marL="0" indent="0">
              <a:lnSpc>
                <a:spcPts val="3440"/>
              </a:lnSpc>
              <a:spcBef>
                <a:spcPts val="0"/>
              </a:spcBef>
              <a:spcAft>
                <a:spcPts val="1400"/>
              </a:spcAft>
              <a:buNone/>
              <a:defRPr sz="2800" spc="-90" baseline="0">
                <a:solidFill>
                  <a:schemeClr val="tx2">
                    <a:lumMod val="50000"/>
                  </a:schemeClr>
                </a:solidFill>
              </a:defRPr>
            </a:lvl1pPr>
          </a:lstStyle>
          <a:p>
            <a:pPr lvl="0"/>
            <a:r>
              <a:rPr lang="en-US" dirty="0" smtClean="0"/>
              <a:t>Insert text here. </a:t>
            </a:r>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adipscing</a:t>
            </a:r>
            <a:r>
              <a:rPr lang="en-US" dirty="0" smtClean="0"/>
              <a:t> </a:t>
            </a:r>
            <a:r>
              <a:rPr lang="en-US" dirty="0" err="1" smtClean="0"/>
              <a:t>elit</a:t>
            </a:r>
            <a:r>
              <a:rPr lang="en-US" dirty="0" smtClean="0"/>
              <a:t>. </a:t>
            </a:r>
            <a:r>
              <a:rPr lang="en-US" dirty="0" err="1" smtClean="0"/>
              <a:t>Sed</a:t>
            </a:r>
            <a:r>
              <a:rPr lang="en-US" dirty="0" smtClean="0"/>
              <a:t> dolor ante, </a:t>
            </a:r>
            <a:r>
              <a:rPr lang="en-US" dirty="0" err="1" smtClean="0"/>
              <a:t>tincidunt</a:t>
            </a:r>
            <a:r>
              <a:rPr lang="en-US" dirty="0" smtClean="0"/>
              <a:t> </a:t>
            </a:r>
            <a:r>
              <a:rPr lang="en-US" dirty="0" err="1" smtClean="0"/>
              <a:t>consequat</a:t>
            </a:r>
            <a:r>
              <a:rPr lang="en-US" dirty="0" smtClean="0"/>
              <a:t> </a:t>
            </a:r>
            <a:r>
              <a:rPr lang="en-US" dirty="0" err="1" smtClean="0"/>
              <a:t>fringilla</a:t>
            </a:r>
            <a:r>
              <a:rPr lang="en-US" dirty="0" smtClean="0"/>
              <a:t>, </a:t>
            </a:r>
            <a:r>
              <a:rPr lang="en-US" dirty="0" err="1" smtClean="0"/>
              <a:t>portitor</a:t>
            </a:r>
            <a:r>
              <a:rPr lang="en-US" dirty="0" smtClean="0"/>
              <a:t> id </a:t>
            </a:r>
            <a:r>
              <a:rPr lang="en-US" dirty="0" err="1" smtClean="0"/>
              <a:t>libero</a:t>
            </a:r>
            <a:r>
              <a:rPr lang="en-US" dirty="0" smtClean="0"/>
              <a:t>. </a:t>
            </a:r>
            <a:r>
              <a:rPr lang="en-US" dirty="0" err="1" smtClean="0"/>
              <a:t>Fusce</a:t>
            </a:r>
            <a:r>
              <a:rPr lang="en-US" dirty="0" smtClean="0"/>
              <a:t> non </a:t>
            </a:r>
            <a:r>
              <a:rPr lang="en-US" dirty="0" err="1" smtClean="0"/>
              <a:t>lectus</a:t>
            </a:r>
            <a:r>
              <a:rPr lang="en-US" dirty="0" smtClean="0"/>
              <a:t> </a:t>
            </a:r>
            <a:r>
              <a:rPr lang="en-US" dirty="0" err="1" smtClean="0"/>
              <a:t>nisl</a:t>
            </a:r>
            <a:r>
              <a:rPr lang="en-US" dirty="0" smtClean="0"/>
              <a:t>, </a:t>
            </a:r>
            <a:r>
              <a:rPr lang="en-US" dirty="0" err="1" smtClean="0"/>
              <a:t>sed</a:t>
            </a:r>
            <a:r>
              <a:rPr lang="en-US" dirty="0" smtClean="0"/>
              <a:t> </a:t>
            </a:r>
            <a:r>
              <a:rPr lang="en-US" dirty="0" err="1" smtClean="0"/>
              <a:t>facilisis</a:t>
            </a:r>
            <a:r>
              <a:rPr lang="en-US" dirty="0" smtClean="0"/>
              <a:t> </a:t>
            </a:r>
            <a:r>
              <a:rPr lang="en-US" dirty="0" err="1" smtClean="0"/>
              <a:t>auge</a:t>
            </a:r>
            <a:r>
              <a:rPr lang="en-US" dirty="0" smtClean="0"/>
              <a:t>.</a:t>
            </a:r>
            <a:endParaRPr lang="en-US" dirty="0"/>
          </a:p>
        </p:txBody>
      </p:sp>
      <p:sp>
        <p:nvSpPr>
          <p:cNvPr id="8" name="Rectangle 7"/>
          <p:cNvSpPr/>
          <p:nvPr userDrawn="1"/>
        </p:nvSpPr>
        <p:spPr>
          <a:xfrm>
            <a:off x="0" y="6165273"/>
            <a:ext cx="9144000" cy="692727"/>
          </a:xfrm>
          <a:prstGeom prst="rect">
            <a:avLst/>
          </a:prstGeom>
          <a:solidFill>
            <a:srgbClr val="3B291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ooter Placeholder 4"/>
          <p:cNvSpPr>
            <a:spLocks noGrp="1"/>
          </p:cNvSpPr>
          <p:nvPr>
            <p:ph type="ftr" sz="quarter" idx="3"/>
          </p:nvPr>
        </p:nvSpPr>
        <p:spPr>
          <a:xfrm>
            <a:off x="628650" y="6356350"/>
            <a:ext cx="4337241" cy="365125"/>
          </a:xfrm>
          <a:prstGeom prst="rect">
            <a:avLst/>
          </a:prstGeom>
        </p:spPr>
        <p:txBody>
          <a:bodyPr vert="horz" lIns="91440" tIns="45720" rIns="91440" bIns="45720" rtlCol="0" anchor="ctr"/>
          <a:lstStyle>
            <a:lvl1pPr algn="ctr">
              <a:defRPr sz="1200" b="0" i="1">
                <a:solidFill>
                  <a:schemeClr val="tx1">
                    <a:tint val="75000"/>
                  </a:schemeClr>
                </a:solidFill>
                <a:latin typeface="PT Sans"/>
                <a:cs typeface="PT Sans"/>
              </a:defRPr>
            </a:lvl1pPr>
          </a:lstStyle>
          <a:p>
            <a:pPr algn="l"/>
            <a:r>
              <a:rPr lang="en-US" dirty="0" smtClean="0"/>
              <a:t>Talk Title (abbreviated if necessary), Speaker</a:t>
            </a:r>
            <a:endParaRPr lang="en-US" dirty="0"/>
          </a:p>
        </p:txBody>
      </p:sp>
      <p:pic>
        <p:nvPicPr>
          <p:cNvPr id="10" name="Picture 9" descr="MongoDB_Logo_Knockout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99244" y="6307869"/>
            <a:ext cx="1328113" cy="388063"/>
          </a:xfrm>
          <a:prstGeom prst="rect">
            <a:avLst/>
          </a:prstGeom>
        </p:spPr>
      </p:pic>
    </p:spTree>
    <p:extLst>
      <p:ext uri="{BB962C8B-B14F-4D97-AF65-F5344CB8AC3E}">
        <p14:creationId xmlns:p14="http://schemas.microsoft.com/office/powerpoint/2010/main" val="38215299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403" y="336141"/>
            <a:ext cx="7898954" cy="851683"/>
          </a:xfrm>
          <a:prstGeom prst="rect">
            <a:avLst/>
          </a:prstGeom>
        </p:spPr>
        <p:txBody>
          <a:bodyPr vert="horz" lIns="0" tIns="0" rIns="0" bIns="0" rtlCol="0" anchor="ctr">
            <a:normAutofit/>
          </a:bodyPr>
          <a:lstStyle/>
          <a:p>
            <a:r>
              <a:rPr lang="en-US" dirty="0" smtClean="0"/>
              <a:t>Insert header here (2 lines max)</a:t>
            </a:r>
            <a:endParaRPr lang="en-US" dirty="0"/>
          </a:p>
        </p:txBody>
      </p:sp>
      <p:sp>
        <p:nvSpPr>
          <p:cNvPr id="9" name="Text Placeholder 2"/>
          <p:cNvSpPr>
            <a:spLocks noGrp="1"/>
          </p:cNvSpPr>
          <p:nvPr>
            <p:ph type="body" idx="1"/>
          </p:nvPr>
        </p:nvSpPr>
        <p:spPr>
          <a:xfrm>
            <a:off x="628402" y="1509059"/>
            <a:ext cx="7898955" cy="4534647"/>
          </a:xfrm>
          <a:prstGeom prst="rect">
            <a:avLst/>
          </a:prstGeom>
        </p:spPr>
        <p:txBody>
          <a:bodyPr vert="horz" lIns="0" tIns="0" rIns="0" bIns="0" rtlCol="0">
            <a:noAutofit/>
          </a:bodyPr>
          <a:lstStyle/>
          <a:p>
            <a:pPr lvl="0"/>
            <a:r>
              <a:rPr lang="en-US" dirty="0" smtClean="0"/>
              <a:t>First level </a:t>
            </a:r>
          </a:p>
          <a:p>
            <a:pPr lvl="1"/>
            <a:r>
              <a:rPr lang="en-US" dirty="0" smtClean="0"/>
              <a:t>Second great level (USE NO MORE THAN 2 LEVELS!)</a:t>
            </a:r>
          </a:p>
        </p:txBody>
      </p:sp>
    </p:spTree>
    <p:extLst>
      <p:ext uri="{BB962C8B-B14F-4D97-AF65-F5344CB8AC3E}">
        <p14:creationId xmlns:p14="http://schemas.microsoft.com/office/powerpoint/2010/main" val="304748458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76" r:id="rId3"/>
    <p:sldLayoutId id="2147483650" r:id="rId4"/>
    <p:sldLayoutId id="2147483666" r:id="rId5"/>
    <p:sldLayoutId id="2147483670" r:id="rId6"/>
    <p:sldLayoutId id="2147483671" r:id="rId7"/>
    <p:sldLayoutId id="2147483672" r:id="rId8"/>
    <p:sldLayoutId id="2147483668" r:id="rId9"/>
    <p:sldLayoutId id="2147483677" r:id="rId10"/>
  </p:sldLayoutIdLst>
  <p:txStyles>
    <p:titleStyle>
      <a:lvl1pPr algn="l" defTabSz="457200" rtl="0" eaLnBrk="1" latinLnBrk="0" hangingPunct="1">
        <a:lnSpc>
          <a:spcPct val="90000"/>
        </a:lnSpc>
        <a:spcBef>
          <a:spcPct val="0"/>
        </a:spcBef>
        <a:buNone/>
        <a:defRPr sz="3600" b="1" i="0" kern="1200" cap="none" baseline="0">
          <a:solidFill>
            <a:schemeClr val="accent1"/>
          </a:solidFill>
          <a:latin typeface="PT Sans"/>
          <a:ea typeface="+mj-ea"/>
          <a:cs typeface="PT Sans"/>
        </a:defRPr>
      </a:lvl1pPr>
    </p:titleStyle>
    <p:bodyStyle>
      <a:lvl1pPr marL="256032" indent="-256032" algn="l" defTabSz="457200" rtl="0" eaLnBrk="1" latinLnBrk="0" hangingPunct="1">
        <a:lnSpc>
          <a:spcPts val="3540"/>
        </a:lnSpc>
        <a:spcBef>
          <a:spcPts val="1272"/>
        </a:spcBef>
        <a:buClr>
          <a:srgbClr val="6BA342"/>
        </a:buClr>
        <a:buSzPct val="85000"/>
        <a:buFont typeface="Arial"/>
        <a:buChar char="•"/>
        <a:defRPr sz="3000" kern="1200" spc="-100" baseline="0">
          <a:ln w="1905">
            <a:noFill/>
          </a:ln>
          <a:solidFill>
            <a:srgbClr val="625F5E"/>
          </a:solidFill>
          <a:latin typeface="PT Sans"/>
          <a:ea typeface="+mn-ea"/>
          <a:cs typeface="PT Sans"/>
        </a:defRPr>
      </a:lvl1pPr>
      <a:lvl2pPr marL="740664" indent="-256032" algn="l" defTabSz="457200" rtl="0" eaLnBrk="1" latinLnBrk="0" hangingPunct="1">
        <a:spcBef>
          <a:spcPts val="200"/>
        </a:spcBef>
        <a:buClr>
          <a:srgbClr val="6BA342"/>
        </a:buClr>
        <a:buSzPct val="90000"/>
        <a:buFont typeface="Arial"/>
        <a:buChar char="–"/>
        <a:defRPr sz="2400" kern="1200" spc="-100" baseline="0">
          <a:solidFill>
            <a:srgbClr val="625F5E"/>
          </a:solidFill>
          <a:latin typeface="PT Sans"/>
          <a:ea typeface="+mn-ea"/>
          <a:cs typeface="PT San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image" Target="../media/image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docs.mongodb.org/manual/release-notes/2.6/" TargetMode="External"/><Relationship Id="rId3" Type="http://schemas.openxmlformats.org/officeDocument/2006/relationships/hyperlink" Target="http://docs.mongodb.org/manual/security/"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Senior Solutions Architect, </a:t>
            </a:r>
            <a:r>
              <a:rPr lang="en-US" dirty="0" err="1" smtClean="0"/>
              <a:t>MongoDB</a:t>
            </a:r>
            <a:endParaRPr lang="en-US" dirty="0"/>
          </a:p>
        </p:txBody>
      </p:sp>
      <p:sp>
        <p:nvSpPr>
          <p:cNvPr id="3" name="Text Placeholder 2"/>
          <p:cNvSpPr>
            <a:spLocks noGrp="1"/>
          </p:cNvSpPr>
          <p:nvPr>
            <p:ph type="body" sz="quarter" idx="10"/>
          </p:nvPr>
        </p:nvSpPr>
        <p:spPr/>
        <p:txBody>
          <a:bodyPr/>
          <a:lstStyle/>
          <a:p>
            <a:r>
              <a:rPr lang="en-US" dirty="0" smtClean="0"/>
              <a:t>James Kerr</a:t>
            </a:r>
            <a:endParaRPr lang="en-US" dirty="0"/>
          </a:p>
        </p:txBody>
      </p:sp>
      <p:sp>
        <p:nvSpPr>
          <p:cNvPr id="5" name="Title 4"/>
          <p:cNvSpPr>
            <a:spLocks noGrp="1"/>
          </p:cNvSpPr>
          <p:nvPr>
            <p:ph type="title"/>
          </p:nvPr>
        </p:nvSpPr>
        <p:spPr/>
        <p:txBody>
          <a:bodyPr>
            <a:normAutofit/>
          </a:bodyPr>
          <a:lstStyle/>
          <a:p>
            <a:r>
              <a:rPr lang="en-US" dirty="0" smtClean="0"/>
              <a:t>Security Features Preview</a:t>
            </a:r>
            <a:br>
              <a:rPr lang="en-US" dirty="0" smtClean="0"/>
            </a:br>
            <a:r>
              <a:rPr lang="en-US" sz="3600" dirty="0" smtClean="0"/>
              <a:t>Field Level Access Control</a:t>
            </a:r>
            <a:endParaRPr lang="en-US" sz="3600" dirty="0"/>
          </a:p>
        </p:txBody>
      </p:sp>
    </p:spTree>
    <p:extLst>
      <p:ext uri="{BB962C8B-B14F-4D97-AF65-F5344CB8AC3E}">
        <p14:creationId xmlns:p14="http://schemas.microsoft.com/office/powerpoint/2010/main" val="4039480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Authorization Features</a:t>
            </a:r>
            <a:endParaRPr lang="en-US" dirty="0"/>
          </a:p>
        </p:txBody>
      </p:sp>
      <p:sp>
        <p:nvSpPr>
          <p:cNvPr id="4" name="Text Placeholder 3"/>
          <p:cNvSpPr>
            <a:spLocks noGrp="1"/>
          </p:cNvSpPr>
          <p:nvPr>
            <p:ph type="body" sz="quarter" idx="11"/>
          </p:nvPr>
        </p:nvSpPr>
        <p:spPr/>
        <p:txBody>
          <a:bodyPr/>
          <a:lstStyle/>
          <a:p>
            <a:r>
              <a:rPr lang="en-US" dirty="0" smtClean="0"/>
              <a:t>Database Level Access Control (2.4)</a:t>
            </a:r>
          </a:p>
          <a:p>
            <a:pPr lvl="1"/>
            <a:r>
              <a:rPr lang="en-US" dirty="0" smtClean="0"/>
              <a:t>Admin roles – DB,  user,  cluster</a:t>
            </a:r>
          </a:p>
          <a:p>
            <a:pPr lvl="1"/>
            <a:r>
              <a:rPr lang="en-US" dirty="0" smtClean="0"/>
              <a:t>Application roles – reader,  reader/writer</a:t>
            </a:r>
          </a:p>
          <a:p>
            <a:r>
              <a:rPr lang="en-US" dirty="0" smtClean="0"/>
              <a:t>Collection Level Access Control (coming soon)</a:t>
            </a:r>
          </a:p>
          <a:p>
            <a:pPr lvl="1"/>
            <a:r>
              <a:rPr lang="en-US" dirty="0" smtClean="0"/>
              <a:t>User defined roles</a:t>
            </a:r>
          </a:p>
          <a:p>
            <a:pPr lvl="1"/>
            <a:r>
              <a:rPr lang="en-US" b="1" dirty="0" smtClean="0"/>
              <a:t>Privileges</a:t>
            </a:r>
            <a:r>
              <a:rPr lang="en-US" dirty="0" smtClean="0"/>
              <a:t> granted to roles for </a:t>
            </a:r>
            <a:r>
              <a:rPr lang="en-US" b="1" dirty="0" smtClean="0"/>
              <a:t>actions</a:t>
            </a:r>
            <a:r>
              <a:rPr lang="en-US" dirty="0" smtClean="0"/>
              <a:t> on </a:t>
            </a:r>
            <a:r>
              <a:rPr lang="en-US" b="1" dirty="0" smtClean="0"/>
              <a:t>resources</a:t>
            </a:r>
          </a:p>
          <a:p>
            <a:pPr lvl="1"/>
            <a:r>
              <a:rPr lang="en-US" dirty="0" smtClean="0"/>
              <a:t>Database, collection and system resource types</a:t>
            </a:r>
          </a:p>
          <a:p>
            <a:r>
              <a:rPr lang="en-US" dirty="0" smtClean="0"/>
              <a:t>Field Level Access Control (2.5 nightly)</a:t>
            </a:r>
          </a:p>
          <a:p>
            <a:pPr lvl="1"/>
            <a:r>
              <a:rPr lang="en-US" dirty="0" smtClean="0"/>
              <a:t>Redact documents and/or fields based on security labels</a:t>
            </a:r>
          </a:p>
        </p:txBody>
      </p:sp>
    </p:spTree>
    <p:extLst>
      <p:ext uri="{BB962C8B-B14F-4D97-AF65-F5344CB8AC3E}">
        <p14:creationId xmlns:p14="http://schemas.microsoft.com/office/powerpoint/2010/main" val="108334556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Field Level Access </a:t>
            </a:r>
            <a:r>
              <a:rPr lang="en-US" dirty="0" smtClean="0"/>
              <a:t>Control Goals </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dirty="0" smtClean="0"/>
              <a:t>Restrict </a:t>
            </a:r>
            <a:r>
              <a:rPr lang="en-US" dirty="0"/>
              <a:t>access to certain documents within a </a:t>
            </a:r>
            <a:r>
              <a:rPr lang="en-US" dirty="0" smtClean="0"/>
              <a:t>collection</a:t>
            </a:r>
          </a:p>
          <a:p>
            <a:r>
              <a:rPr lang="en-US" dirty="0" smtClean="0"/>
              <a:t>Restrict access to </a:t>
            </a:r>
            <a:r>
              <a:rPr lang="en-US" dirty="0"/>
              <a:t>certain fields within </a:t>
            </a:r>
            <a:r>
              <a:rPr lang="en-US" dirty="0" smtClean="0"/>
              <a:t>documents</a:t>
            </a:r>
          </a:p>
          <a:p>
            <a:r>
              <a:rPr lang="en-US" dirty="0" smtClean="0"/>
              <a:t>Provide a generic capability to handle different marking schemes</a:t>
            </a:r>
          </a:p>
          <a:p>
            <a:r>
              <a:rPr lang="en-US" dirty="0"/>
              <a:t>Describe policies in terms of </a:t>
            </a:r>
            <a:r>
              <a:rPr lang="en-US" dirty="0" smtClean="0"/>
              <a:t>existing </a:t>
            </a:r>
            <a:r>
              <a:rPr lang="en-US" dirty="0" err="1" smtClean="0"/>
              <a:t>MongoDB</a:t>
            </a:r>
            <a:r>
              <a:rPr lang="en-US" dirty="0" smtClean="0"/>
              <a:t> query </a:t>
            </a:r>
            <a:r>
              <a:rPr lang="en-US" dirty="0"/>
              <a:t>languages, or extensions </a:t>
            </a:r>
            <a:r>
              <a:rPr lang="en-US" dirty="0" smtClean="0"/>
              <a:t>thereof</a:t>
            </a:r>
          </a:p>
        </p:txBody>
      </p:sp>
    </p:spTree>
    <p:extLst>
      <p:ext uri="{BB962C8B-B14F-4D97-AF65-F5344CB8AC3E}">
        <p14:creationId xmlns:p14="http://schemas.microsoft.com/office/powerpoint/2010/main" val="213619181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FLAC Features and Functionality</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dirty="0" smtClean="0"/>
              <a:t>New </a:t>
            </a:r>
            <a:r>
              <a:rPr lang="en-US" b="1" dirty="0" smtClean="0"/>
              <a:t>$redact </a:t>
            </a:r>
            <a:r>
              <a:rPr lang="en-US" dirty="0" smtClean="0"/>
              <a:t>aggregation framework phase</a:t>
            </a:r>
          </a:p>
          <a:p>
            <a:pPr lvl="1"/>
            <a:r>
              <a:rPr lang="en-US" dirty="0" smtClean="0"/>
              <a:t>Performs a pre-order traversal of the document tree</a:t>
            </a:r>
          </a:p>
          <a:p>
            <a:pPr lvl="1"/>
            <a:r>
              <a:rPr lang="en-US" dirty="0" smtClean="0"/>
              <a:t>For each node, the expression conditionally returns one of</a:t>
            </a:r>
          </a:p>
          <a:p>
            <a:pPr lvl="2"/>
            <a:r>
              <a:rPr lang="en-US" dirty="0" smtClean="0"/>
              <a:t>"</a:t>
            </a:r>
            <a:r>
              <a:rPr lang="en-US" dirty="0"/>
              <a:t>$$</a:t>
            </a:r>
            <a:r>
              <a:rPr lang="en-US" dirty="0" smtClean="0"/>
              <a:t>KEEP” , "</a:t>
            </a:r>
            <a:r>
              <a:rPr lang="en-US" dirty="0"/>
              <a:t>$$</a:t>
            </a:r>
            <a:r>
              <a:rPr lang="en-US" dirty="0" smtClean="0"/>
              <a:t>PRUNE” or "</a:t>
            </a:r>
            <a:r>
              <a:rPr lang="en-US" dirty="0"/>
              <a:t>$$</a:t>
            </a:r>
            <a:r>
              <a:rPr lang="en-US" dirty="0" smtClean="0"/>
              <a:t>DESCEND”</a:t>
            </a:r>
          </a:p>
          <a:p>
            <a:r>
              <a:rPr lang="en-US" dirty="0" smtClean="0"/>
              <a:t>New query language operators</a:t>
            </a:r>
          </a:p>
          <a:p>
            <a:pPr lvl="1"/>
            <a:r>
              <a:rPr lang="en-US" dirty="0"/>
              <a:t>Sets (</a:t>
            </a:r>
            <a:r>
              <a:rPr lang="en-US" dirty="0" smtClean="0"/>
              <a:t>⊆, =, ∖</a:t>
            </a:r>
            <a:r>
              <a:rPr lang="en-US" dirty="0"/>
              <a:t>, ∩, </a:t>
            </a:r>
            <a:r>
              <a:rPr lang="en-US" dirty="0" smtClean="0"/>
              <a:t>∪)</a:t>
            </a:r>
          </a:p>
          <a:p>
            <a:pPr lvl="1"/>
            <a:r>
              <a:rPr lang="en-US" dirty="0" smtClean="0"/>
              <a:t>Arrays (any true, all true)</a:t>
            </a:r>
          </a:p>
          <a:p>
            <a:pPr lvl="1"/>
            <a:r>
              <a:rPr lang="en-US" smtClean="0"/>
              <a:t>Variables </a:t>
            </a:r>
            <a:r>
              <a:rPr lang="en-US" dirty="0" smtClean="0"/>
              <a:t>(let, map)</a:t>
            </a:r>
          </a:p>
          <a:p>
            <a:endParaRPr lang="en-US" b="1" dirty="0" smtClean="0"/>
          </a:p>
        </p:txBody>
      </p:sp>
    </p:spTree>
    <p:extLst>
      <p:ext uri="{BB962C8B-B14F-4D97-AF65-F5344CB8AC3E}">
        <p14:creationId xmlns:p14="http://schemas.microsoft.com/office/powerpoint/2010/main" val="3212613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FLAC Features and Functionality (cont.)</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dirty="0" smtClean="0"/>
              <a:t>Aggregation can return a cursor</a:t>
            </a:r>
          </a:p>
          <a:p>
            <a:pPr lvl="1"/>
            <a:r>
              <a:rPr lang="en-US" dirty="0" smtClean="0"/>
              <a:t>Have to use "aggregate" command until 2.5 is feature-complete</a:t>
            </a:r>
          </a:p>
          <a:p>
            <a:pPr lvl="1"/>
            <a:r>
              <a:rPr lang="en-US" dirty="0" smtClean="0"/>
              <a:t>Can </a:t>
            </a:r>
            <a:r>
              <a:rPr lang="en-US" dirty="0"/>
              <a:t>use the the temporary mongo shell helper </a:t>
            </a:r>
            <a:r>
              <a:rPr lang="en-US" b="1" dirty="0" err="1"/>
              <a:t>db.collection.aggregateCursor</a:t>
            </a:r>
            <a:r>
              <a:rPr lang="en-US" b="1" dirty="0"/>
              <a:t>()</a:t>
            </a:r>
            <a:endParaRPr lang="en-US" b="1" dirty="0" smtClean="0"/>
          </a:p>
          <a:p>
            <a:r>
              <a:rPr lang="en-US" dirty="0" smtClean="0"/>
              <a:t>Aggregation can write directly to another collection</a:t>
            </a:r>
          </a:p>
          <a:p>
            <a:pPr lvl="1"/>
            <a:r>
              <a:rPr lang="en-US" b="1" dirty="0" smtClean="0"/>
              <a:t>$out</a:t>
            </a:r>
            <a:r>
              <a:rPr lang="en-US" dirty="0" smtClean="0"/>
              <a:t> phase</a:t>
            </a:r>
            <a:endParaRPr lang="en-US" b="1" dirty="0" smtClean="0"/>
          </a:p>
        </p:txBody>
      </p:sp>
    </p:spTree>
    <p:extLst>
      <p:ext uri="{BB962C8B-B14F-4D97-AF65-F5344CB8AC3E}">
        <p14:creationId xmlns:p14="http://schemas.microsoft.com/office/powerpoint/2010/main" val="16137165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Redaction Logic</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sz="2500" dirty="0" smtClean="0"/>
              <a:t>Expression is evaluated as the nodes in the document are traversed</a:t>
            </a:r>
          </a:p>
          <a:p>
            <a:r>
              <a:rPr lang="en-US" sz="2500" b="1" dirty="0" smtClean="0"/>
              <a:t>$</a:t>
            </a:r>
            <a:r>
              <a:rPr lang="en-US" sz="2500" b="1" dirty="0"/>
              <a:t>$</a:t>
            </a:r>
            <a:r>
              <a:rPr lang="en-US" sz="2500" b="1" dirty="0" smtClean="0"/>
              <a:t>KEEP</a:t>
            </a:r>
            <a:r>
              <a:rPr lang="en-US" sz="2500" dirty="0" smtClean="0"/>
              <a:t> – inserts </a:t>
            </a:r>
            <a:r>
              <a:rPr lang="en-US" sz="2500" dirty="0"/>
              <a:t>the node and the node's children into the output </a:t>
            </a:r>
          </a:p>
          <a:p>
            <a:r>
              <a:rPr lang="en-US" sz="2500" b="1" dirty="0" smtClean="0"/>
              <a:t>$</a:t>
            </a:r>
            <a:r>
              <a:rPr lang="en-US" sz="2500" b="1" dirty="0"/>
              <a:t>$</a:t>
            </a:r>
            <a:r>
              <a:rPr lang="en-US" sz="2500" b="1" dirty="0" smtClean="0"/>
              <a:t>PRUNE</a:t>
            </a:r>
            <a:r>
              <a:rPr lang="en-US" sz="2500" dirty="0" smtClean="0"/>
              <a:t> – puts </a:t>
            </a:r>
            <a:r>
              <a:rPr lang="en-US" sz="2500" dirty="0"/>
              <a:t>no node in the output document, and continues the traversal of the sibling nodes</a:t>
            </a:r>
          </a:p>
          <a:p>
            <a:r>
              <a:rPr lang="en-US" sz="2500" b="1" dirty="0" smtClean="0"/>
              <a:t>$</a:t>
            </a:r>
            <a:r>
              <a:rPr lang="en-US" sz="2500" b="1" dirty="0"/>
              <a:t>$</a:t>
            </a:r>
            <a:r>
              <a:rPr lang="en-US" sz="2500" b="1" dirty="0" smtClean="0"/>
              <a:t>DESCEND</a:t>
            </a:r>
            <a:r>
              <a:rPr lang="en-US" sz="2500" dirty="0" smtClean="0"/>
              <a:t> – inserts </a:t>
            </a:r>
            <a:r>
              <a:rPr lang="en-US" sz="2500" dirty="0"/>
              <a:t>a corresponding node in the output document and continues the traversals of the node's children</a:t>
            </a:r>
          </a:p>
          <a:p>
            <a:endParaRPr lang="en-US" sz="2500" dirty="0"/>
          </a:p>
          <a:p>
            <a:endParaRPr lang="en-US" sz="2500" dirty="0"/>
          </a:p>
          <a:p>
            <a:endParaRPr lang="en-US" sz="2500" b="1" dirty="0" smtClean="0"/>
          </a:p>
        </p:txBody>
      </p:sp>
    </p:spTree>
    <p:extLst>
      <p:ext uri="{BB962C8B-B14F-4D97-AF65-F5344CB8AC3E}">
        <p14:creationId xmlns:p14="http://schemas.microsoft.com/office/powerpoint/2010/main" val="34536251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Set Operators</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sz="2500" dirty="0"/>
              <a:t>$</a:t>
            </a:r>
            <a:r>
              <a:rPr lang="en-US" sz="2500" dirty="0" err="1" smtClean="0"/>
              <a:t>setIsSubset</a:t>
            </a:r>
            <a:endParaRPr lang="en-US" sz="2500" dirty="0" smtClean="0"/>
          </a:p>
          <a:p>
            <a:r>
              <a:rPr lang="en-US" sz="2500" dirty="0" smtClean="0"/>
              <a:t>$</a:t>
            </a:r>
            <a:r>
              <a:rPr lang="en-US" sz="2500" dirty="0" err="1" smtClean="0"/>
              <a:t>setEquals</a:t>
            </a:r>
            <a:endParaRPr lang="en-US" sz="2500" dirty="0" smtClean="0"/>
          </a:p>
          <a:p>
            <a:r>
              <a:rPr lang="en-US" sz="2500" dirty="0" smtClean="0"/>
              <a:t>$</a:t>
            </a:r>
            <a:r>
              <a:rPr lang="en-US" sz="2500" dirty="0" err="1" smtClean="0"/>
              <a:t>setDifference</a:t>
            </a:r>
            <a:endParaRPr lang="en-US" sz="2500" dirty="0"/>
          </a:p>
          <a:p>
            <a:r>
              <a:rPr lang="en-US" sz="2500" dirty="0"/>
              <a:t>$</a:t>
            </a:r>
            <a:r>
              <a:rPr lang="en-US" sz="2500" dirty="0" err="1" smtClean="0"/>
              <a:t>setIntersection</a:t>
            </a:r>
            <a:endParaRPr lang="en-US" sz="2500" dirty="0" smtClean="0"/>
          </a:p>
          <a:p>
            <a:r>
              <a:rPr lang="en-US" sz="2500" dirty="0"/>
              <a:t>$</a:t>
            </a:r>
            <a:r>
              <a:rPr lang="en-US" sz="2500" dirty="0" err="1" smtClean="0"/>
              <a:t>setUnion</a:t>
            </a:r>
            <a:endParaRPr lang="en-US" sz="2500" dirty="0"/>
          </a:p>
          <a:p>
            <a:endParaRPr lang="en-US" sz="2500" dirty="0"/>
          </a:p>
          <a:p>
            <a:endParaRPr lang="en-US" sz="2500" b="1" dirty="0" smtClean="0"/>
          </a:p>
        </p:txBody>
      </p:sp>
      <p:sp>
        <p:nvSpPr>
          <p:cNvPr id="5" name="Text Placeholder 3"/>
          <p:cNvSpPr txBox="1">
            <a:spLocks/>
          </p:cNvSpPr>
          <p:nvPr/>
        </p:nvSpPr>
        <p:spPr>
          <a:xfrm>
            <a:off x="780357" y="1656080"/>
            <a:ext cx="7899400" cy="4371094"/>
          </a:xfrm>
          <a:prstGeom prst="rect">
            <a:avLst/>
          </a:prstGeom>
        </p:spPr>
        <p:txBody>
          <a:bodyPr vert="horz" lIns="0" tIns="0" rIns="0" bIns="0" rtlCol="0">
            <a:noAutofit/>
          </a:bodyPr>
          <a:lstStyle>
            <a:lvl1pPr marL="256032" indent="-256032" algn="l" defTabSz="457200" rtl="0" eaLnBrk="1" latinLnBrk="0" hangingPunct="1">
              <a:lnSpc>
                <a:spcPts val="3540"/>
              </a:lnSpc>
              <a:spcBef>
                <a:spcPts val="1272"/>
              </a:spcBef>
              <a:buClr>
                <a:srgbClr val="6BA342"/>
              </a:buClr>
              <a:buSzPct val="85000"/>
              <a:buFont typeface="Arial"/>
              <a:buChar char="•"/>
              <a:defRPr sz="2800" kern="1200" spc="-100" baseline="0">
                <a:ln w="1905">
                  <a:noFill/>
                </a:ln>
                <a:solidFill>
                  <a:srgbClr val="625F5E"/>
                </a:solidFill>
                <a:latin typeface="PT Sans"/>
                <a:ea typeface="+mn-ea"/>
                <a:cs typeface="PT Sans"/>
              </a:defRPr>
            </a:lvl1pPr>
            <a:lvl2pPr marL="740664" indent="-256032" algn="l" defTabSz="457200" rtl="0" eaLnBrk="1" latinLnBrk="0" hangingPunct="1">
              <a:spcBef>
                <a:spcPts val="200"/>
              </a:spcBef>
              <a:buClr>
                <a:srgbClr val="6BA342"/>
              </a:buClr>
              <a:buSzPct val="90000"/>
              <a:buFont typeface="Arial"/>
              <a:buChar char="–"/>
              <a:defRPr sz="2400" kern="1200" spc="-100" baseline="0">
                <a:solidFill>
                  <a:srgbClr val="625F5E"/>
                </a:solidFill>
                <a:latin typeface="PT Sans"/>
                <a:ea typeface="+mn-ea"/>
                <a:cs typeface="PT San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500" b="1" dirty="0" smtClean="0"/>
          </a:p>
        </p:txBody>
      </p:sp>
    </p:spTree>
    <p:extLst>
      <p:ext uri="{BB962C8B-B14F-4D97-AF65-F5344CB8AC3E}">
        <p14:creationId xmlns:p14="http://schemas.microsoft.com/office/powerpoint/2010/main" val="40024393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Array Operators</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sz="2500" dirty="0" smtClean="0"/>
              <a:t>$</a:t>
            </a:r>
            <a:r>
              <a:rPr lang="en-US" sz="2500" dirty="0" err="1" smtClean="0"/>
              <a:t>allElementsTrue</a:t>
            </a:r>
            <a:r>
              <a:rPr lang="en-US" sz="2500" dirty="0" smtClean="0"/>
              <a:t> </a:t>
            </a:r>
          </a:p>
          <a:p>
            <a:r>
              <a:rPr lang="en-US" sz="2500" dirty="0" smtClean="0"/>
              <a:t>$</a:t>
            </a:r>
            <a:r>
              <a:rPr lang="en-US" sz="2500" dirty="0" err="1" smtClean="0"/>
              <a:t>anyElementTrue</a:t>
            </a:r>
            <a:endParaRPr lang="en-US" sz="2500" dirty="0"/>
          </a:p>
          <a:p>
            <a:endParaRPr lang="en-US" sz="2500" dirty="0"/>
          </a:p>
        </p:txBody>
      </p:sp>
      <p:sp>
        <p:nvSpPr>
          <p:cNvPr id="5" name="Text Placeholder 3"/>
          <p:cNvSpPr txBox="1">
            <a:spLocks/>
          </p:cNvSpPr>
          <p:nvPr/>
        </p:nvSpPr>
        <p:spPr>
          <a:xfrm>
            <a:off x="780357" y="1656080"/>
            <a:ext cx="7899400" cy="4371094"/>
          </a:xfrm>
          <a:prstGeom prst="rect">
            <a:avLst/>
          </a:prstGeom>
        </p:spPr>
        <p:txBody>
          <a:bodyPr vert="horz" lIns="0" tIns="0" rIns="0" bIns="0" rtlCol="0">
            <a:noAutofit/>
          </a:bodyPr>
          <a:lstStyle>
            <a:lvl1pPr marL="256032" indent="-256032" algn="l" defTabSz="457200" rtl="0" eaLnBrk="1" latinLnBrk="0" hangingPunct="1">
              <a:lnSpc>
                <a:spcPts val="3540"/>
              </a:lnSpc>
              <a:spcBef>
                <a:spcPts val="1272"/>
              </a:spcBef>
              <a:buClr>
                <a:srgbClr val="6BA342"/>
              </a:buClr>
              <a:buSzPct val="85000"/>
              <a:buFont typeface="Arial"/>
              <a:buChar char="•"/>
              <a:defRPr sz="2800" kern="1200" spc="-100" baseline="0">
                <a:ln w="1905">
                  <a:noFill/>
                </a:ln>
                <a:solidFill>
                  <a:srgbClr val="625F5E"/>
                </a:solidFill>
                <a:latin typeface="PT Sans"/>
                <a:ea typeface="+mn-ea"/>
                <a:cs typeface="PT Sans"/>
              </a:defRPr>
            </a:lvl1pPr>
            <a:lvl2pPr marL="740664" indent="-256032" algn="l" defTabSz="457200" rtl="0" eaLnBrk="1" latinLnBrk="0" hangingPunct="1">
              <a:spcBef>
                <a:spcPts val="200"/>
              </a:spcBef>
              <a:buClr>
                <a:srgbClr val="6BA342"/>
              </a:buClr>
              <a:buSzPct val="90000"/>
              <a:buFont typeface="Arial"/>
              <a:buChar char="–"/>
              <a:defRPr sz="2400" kern="1200" spc="-100" baseline="0">
                <a:solidFill>
                  <a:srgbClr val="625F5E"/>
                </a:solidFill>
                <a:latin typeface="PT Sans"/>
                <a:ea typeface="+mn-ea"/>
                <a:cs typeface="PT San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500" b="1" dirty="0" smtClean="0"/>
          </a:p>
        </p:txBody>
      </p:sp>
    </p:spTree>
    <p:extLst>
      <p:ext uri="{BB962C8B-B14F-4D97-AF65-F5344CB8AC3E}">
        <p14:creationId xmlns:p14="http://schemas.microsoft.com/office/powerpoint/2010/main" val="43283103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Variable Operators</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sz="2500" dirty="0"/>
              <a:t>$</a:t>
            </a:r>
            <a:r>
              <a:rPr lang="en-US" sz="2500" dirty="0" smtClean="0"/>
              <a:t>let </a:t>
            </a:r>
          </a:p>
          <a:p>
            <a:pPr lvl="1"/>
            <a:r>
              <a:rPr lang="en-US" sz="2100" dirty="0" smtClean="0"/>
              <a:t>Binds </a:t>
            </a:r>
            <a:r>
              <a:rPr lang="en-US" sz="2100" dirty="0"/>
              <a:t>variables for use in sub-</a:t>
            </a:r>
            <a:r>
              <a:rPr lang="en-US" sz="2100" dirty="0" smtClean="0"/>
              <a:t>expressions</a:t>
            </a:r>
          </a:p>
          <a:p>
            <a:r>
              <a:rPr lang="en-US" sz="2500" dirty="0"/>
              <a:t>$</a:t>
            </a:r>
            <a:r>
              <a:rPr lang="en-US" sz="2500" dirty="0" smtClean="0"/>
              <a:t>map</a:t>
            </a:r>
          </a:p>
          <a:p>
            <a:pPr lvl="1"/>
            <a:r>
              <a:rPr lang="en-US" sz="2100" dirty="0" smtClean="0"/>
              <a:t>Applies </a:t>
            </a:r>
            <a:r>
              <a:rPr lang="en-US" sz="2100" dirty="0"/>
              <a:t>a sub-expression to each item in an array and returns an array with the result of the sub-</a:t>
            </a:r>
            <a:r>
              <a:rPr lang="en-US" sz="2100" dirty="0" smtClean="0"/>
              <a:t>expression</a:t>
            </a:r>
          </a:p>
          <a:p>
            <a:r>
              <a:rPr lang="en-US" sz="2500" dirty="0" smtClean="0"/>
              <a:t>Available </a:t>
            </a:r>
            <a:r>
              <a:rPr lang="en-US" sz="2500" dirty="0"/>
              <a:t>the in </a:t>
            </a:r>
            <a:r>
              <a:rPr lang="en-US" sz="2500" b="1" dirty="0"/>
              <a:t>$project</a:t>
            </a:r>
            <a:r>
              <a:rPr lang="en-US" sz="2500" dirty="0"/>
              <a:t>, </a:t>
            </a:r>
            <a:r>
              <a:rPr lang="en-US" sz="2500" b="1" dirty="0"/>
              <a:t>$group</a:t>
            </a:r>
            <a:r>
              <a:rPr lang="en-US" sz="2500" dirty="0"/>
              <a:t>, and </a:t>
            </a:r>
            <a:r>
              <a:rPr lang="en-US" sz="2500" b="1" dirty="0"/>
              <a:t>$redact</a:t>
            </a:r>
            <a:r>
              <a:rPr lang="en-US" sz="2500" dirty="0"/>
              <a:t> pipeline </a:t>
            </a:r>
            <a:r>
              <a:rPr lang="en-US" sz="2500" dirty="0" smtClean="0"/>
              <a:t>stages</a:t>
            </a:r>
            <a:endParaRPr lang="en-US" sz="2500" dirty="0"/>
          </a:p>
        </p:txBody>
      </p:sp>
      <p:sp>
        <p:nvSpPr>
          <p:cNvPr id="5" name="Text Placeholder 3"/>
          <p:cNvSpPr txBox="1">
            <a:spLocks/>
          </p:cNvSpPr>
          <p:nvPr/>
        </p:nvSpPr>
        <p:spPr>
          <a:xfrm>
            <a:off x="780357" y="1656080"/>
            <a:ext cx="7899400" cy="4371094"/>
          </a:xfrm>
          <a:prstGeom prst="rect">
            <a:avLst/>
          </a:prstGeom>
        </p:spPr>
        <p:txBody>
          <a:bodyPr vert="horz" lIns="0" tIns="0" rIns="0" bIns="0" rtlCol="0">
            <a:noAutofit/>
          </a:bodyPr>
          <a:lstStyle>
            <a:lvl1pPr marL="256032" indent="-256032" algn="l" defTabSz="457200" rtl="0" eaLnBrk="1" latinLnBrk="0" hangingPunct="1">
              <a:lnSpc>
                <a:spcPts val="3540"/>
              </a:lnSpc>
              <a:spcBef>
                <a:spcPts val="1272"/>
              </a:spcBef>
              <a:buClr>
                <a:srgbClr val="6BA342"/>
              </a:buClr>
              <a:buSzPct val="85000"/>
              <a:buFont typeface="Arial"/>
              <a:buChar char="•"/>
              <a:defRPr sz="2800" kern="1200" spc="-100" baseline="0">
                <a:ln w="1905">
                  <a:noFill/>
                </a:ln>
                <a:solidFill>
                  <a:srgbClr val="625F5E"/>
                </a:solidFill>
                <a:latin typeface="PT Sans"/>
                <a:ea typeface="+mn-ea"/>
                <a:cs typeface="PT Sans"/>
              </a:defRPr>
            </a:lvl1pPr>
            <a:lvl2pPr marL="740664" indent="-256032" algn="l" defTabSz="457200" rtl="0" eaLnBrk="1" latinLnBrk="0" hangingPunct="1">
              <a:spcBef>
                <a:spcPts val="200"/>
              </a:spcBef>
              <a:buClr>
                <a:srgbClr val="6BA342"/>
              </a:buClr>
              <a:buSzPct val="90000"/>
              <a:buFont typeface="Arial"/>
              <a:buChar char="–"/>
              <a:defRPr sz="2400" kern="1200" spc="-100" baseline="0">
                <a:solidFill>
                  <a:srgbClr val="625F5E"/>
                </a:solidFill>
                <a:latin typeface="PT Sans"/>
                <a:ea typeface="+mn-ea"/>
                <a:cs typeface="PT San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500" b="1" dirty="0" smtClean="0"/>
          </a:p>
        </p:txBody>
      </p:sp>
    </p:spTree>
    <p:extLst>
      <p:ext uri="{BB962C8B-B14F-4D97-AF65-F5344CB8AC3E}">
        <p14:creationId xmlns:p14="http://schemas.microsoft.com/office/powerpoint/2010/main" val="131663751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0" dirty="0">
                <a:latin typeface="Source Code Pro"/>
                <a:cs typeface="Source Code Pro"/>
              </a:rPr>
              <a:t>{ $project: { </a:t>
            </a:r>
            <a:r>
              <a:rPr lang="en-US" b="0" dirty="0" smtClean="0">
                <a:latin typeface="Source Code Pro"/>
                <a:cs typeface="Source Code Pro"/>
              </a:rPr>
              <a:t>remaining: { $let : </a:t>
            </a:r>
            <a:r>
              <a:rPr lang="en-US" b="0" dirty="0">
                <a:latin typeface="Source Code Pro"/>
                <a:cs typeface="Source Code Pro"/>
              </a:rPr>
              <a:t>{ </a:t>
            </a:r>
            <a:endParaRPr lang="en-US" b="0" dirty="0" smtClean="0">
              <a:latin typeface="Source Code Pro"/>
              <a:cs typeface="Source Code Pro"/>
            </a:endParaRPr>
          </a:p>
          <a:p>
            <a:r>
              <a:rPr lang="en-US" b="0" dirty="0">
                <a:latin typeface="Source Code Pro"/>
                <a:cs typeface="Source Code Pro"/>
              </a:rPr>
              <a:t> </a:t>
            </a:r>
            <a:r>
              <a:rPr lang="en-US" b="0" dirty="0" smtClean="0">
                <a:latin typeface="Source Code Pro"/>
                <a:cs typeface="Source Code Pro"/>
              </a:rPr>
              <a:t>   </a:t>
            </a:r>
            <a:r>
              <a:rPr lang="en-US" b="0" dirty="0" err="1" smtClean="0">
                <a:latin typeface="Source Code Pro"/>
                <a:cs typeface="Source Code Pro"/>
              </a:rPr>
              <a:t>vars</a:t>
            </a:r>
            <a:r>
              <a:rPr lang="en-US" b="0" dirty="0">
                <a:latin typeface="Source Code Pro"/>
                <a:cs typeface="Source Code Pro"/>
              </a:rPr>
              <a:t>: { tally: 75, count: 50 } </a:t>
            </a:r>
            <a:r>
              <a:rPr lang="en-US" b="0" dirty="0" smtClean="0">
                <a:latin typeface="Source Code Pro"/>
                <a:cs typeface="Source Code Pro"/>
              </a:rPr>
              <a:t>,</a:t>
            </a:r>
            <a:endParaRPr lang="en-US" b="0" dirty="0">
              <a:latin typeface="Source Code Pro"/>
              <a:cs typeface="Source Code Pro"/>
            </a:endParaRPr>
          </a:p>
          <a:p>
            <a:r>
              <a:rPr lang="en-US" b="0" dirty="0">
                <a:latin typeface="Source Code Pro"/>
                <a:cs typeface="Source Code Pro"/>
              </a:rPr>
              <a:t>  </a:t>
            </a:r>
            <a:r>
              <a:rPr lang="en-US" b="0" dirty="0" smtClean="0">
                <a:latin typeface="Source Code Pro"/>
                <a:cs typeface="Source Code Pro"/>
              </a:rPr>
              <a:t>  in</a:t>
            </a:r>
            <a:r>
              <a:rPr lang="en-US" b="0" dirty="0">
                <a:latin typeface="Source Code Pro"/>
                <a:cs typeface="Source Code Pro"/>
              </a:rPr>
              <a:t>: </a:t>
            </a:r>
            <a:r>
              <a:rPr lang="en-US" b="0" dirty="0" smtClean="0">
                <a:latin typeface="Source Code Pro"/>
                <a:cs typeface="Source Code Pro"/>
              </a:rPr>
              <a:t>{ $</a:t>
            </a:r>
            <a:r>
              <a:rPr lang="en-US" b="0" dirty="0">
                <a:latin typeface="Source Code Pro"/>
                <a:cs typeface="Source Code Pro"/>
              </a:rPr>
              <a:t>subtract: [ "$$tally", "$$count" ] </a:t>
            </a:r>
            <a:r>
              <a:rPr lang="en-US" b="0" dirty="0" smtClean="0">
                <a:latin typeface="Source Code Pro"/>
                <a:cs typeface="Source Code Pro"/>
              </a:rPr>
              <a:t>}</a:t>
            </a:r>
          </a:p>
          <a:p>
            <a:r>
              <a:rPr lang="en-US" b="0" dirty="0" smtClean="0">
                <a:latin typeface="Source Code Pro"/>
                <a:cs typeface="Source Code Pro"/>
              </a:rPr>
              <a:t>} </a:t>
            </a:r>
            <a:r>
              <a:rPr lang="en-US" b="0" dirty="0">
                <a:latin typeface="Source Code Pro"/>
                <a:cs typeface="Source Code Pro"/>
              </a:rPr>
              <a:t>} </a:t>
            </a:r>
            <a:r>
              <a:rPr lang="en-US" b="0" dirty="0" smtClean="0">
                <a:latin typeface="Source Code Pro"/>
                <a:cs typeface="Source Code Pro"/>
              </a:rPr>
              <a:t>} }</a:t>
            </a:r>
            <a:endParaRPr lang="en-US" b="0" dirty="0">
              <a:latin typeface="Source Code Pro"/>
              <a:cs typeface="Source Code Pro"/>
            </a:endParaRPr>
          </a:p>
          <a:p>
            <a:endParaRPr lang="en-US" b="0" dirty="0" smtClean="0">
              <a:latin typeface="Source Code Pro"/>
              <a:cs typeface="Source Code Pro"/>
            </a:endParaRPr>
          </a:p>
          <a:p>
            <a:r>
              <a:rPr lang="en-US" b="0" dirty="0" smtClean="0">
                <a:latin typeface="Source Code Pro"/>
                <a:cs typeface="Source Code Pro"/>
                <a:sym typeface="Wingdings"/>
              </a:rPr>
              <a:t> </a:t>
            </a:r>
            <a:r>
              <a:rPr lang="en-US" b="0" dirty="0">
                <a:latin typeface="Source Code Pro"/>
                <a:cs typeface="Source Code Pro"/>
              </a:rPr>
              <a:t>{ remaining: 25 }</a:t>
            </a:r>
          </a:p>
        </p:txBody>
      </p:sp>
      <p:sp>
        <p:nvSpPr>
          <p:cNvPr id="3" name="Title 2"/>
          <p:cNvSpPr>
            <a:spLocks noGrp="1"/>
          </p:cNvSpPr>
          <p:nvPr>
            <p:ph type="title"/>
          </p:nvPr>
        </p:nvSpPr>
        <p:spPr/>
        <p:txBody>
          <a:bodyPr/>
          <a:lstStyle/>
          <a:p>
            <a:r>
              <a:rPr lang="en-US" dirty="0" smtClean="0"/>
              <a:t>$let Example </a:t>
            </a:r>
            <a:endParaRPr lang="en-US" dirty="0"/>
          </a:p>
        </p:txBody>
      </p:sp>
      <p:sp>
        <p:nvSpPr>
          <p:cNvPr id="11" name="TextBox 10"/>
          <p:cNvSpPr txBox="1"/>
          <p:nvPr/>
        </p:nvSpPr>
        <p:spPr>
          <a:xfrm>
            <a:off x="6038850" y="2261970"/>
            <a:ext cx="236855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Bind the "tally" and "count" variables</a:t>
            </a:r>
            <a:endParaRPr lang="en-US" dirty="0"/>
          </a:p>
        </p:txBody>
      </p:sp>
      <p:cxnSp>
        <p:nvCxnSpPr>
          <p:cNvPr id="13" name="Straight Arrow Connector 12"/>
          <p:cNvCxnSpPr>
            <a:stCxn id="11" idx="1"/>
          </p:cNvCxnSpPr>
          <p:nvPr/>
        </p:nvCxnSpPr>
        <p:spPr>
          <a:xfrm flipH="1" flipV="1">
            <a:off x="3886200" y="2261972"/>
            <a:ext cx="2152650" cy="323164"/>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038850" y="3489070"/>
            <a:ext cx="2368550"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Evaluate the </a:t>
            </a:r>
            <a:r>
              <a:rPr lang="en-US" dirty="0" err="1" smtClean="0"/>
              <a:t>subexpression</a:t>
            </a:r>
            <a:r>
              <a:rPr lang="en-US" dirty="0" smtClean="0"/>
              <a:t> defined by the "in" field with the bound variables</a:t>
            </a:r>
            <a:endParaRPr lang="en-US" dirty="0"/>
          </a:p>
        </p:txBody>
      </p:sp>
      <p:cxnSp>
        <p:nvCxnSpPr>
          <p:cNvPr id="15" name="Straight Arrow Connector 14"/>
          <p:cNvCxnSpPr>
            <a:stCxn id="14" idx="1"/>
          </p:cNvCxnSpPr>
          <p:nvPr/>
        </p:nvCxnSpPr>
        <p:spPr>
          <a:xfrm flipH="1" flipV="1">
            <a:off x="3225800" y="2819403"/>
            <a:ext cx="2813050" cy="1269832"/>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0812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0" dirty="0">
                <a:latin typeface="Source Code Pro"/>
                <a:cs typeface="Source Code Pro"/>
              </a:rPr>
              <a:t>{ skews: [ 1, 2, 3 ] </a:t>
            </a:r>
            <a:r>
              <a:rPr lang="en-US" b="0" dirty="0" smtClean="0">
                <a:latin typeface="Source Code Pro"/>
                <a:cs typeface="Source Code Pro"/>
              </a:rPr>
              <a:t>}</a:t>
            </a:r>
          </a:p>
          <a:p>
            <a:endParaRPr lang="en-US" b="0" dirty="0">
              <a:latin typeface="Source Code Pro"/>
              <a:cs typeface="Source Code Pro"/>
            </a:endParaRPr>
          </a:p>
          <a:p>
            <a:r>
              <a:rPr lang="en-US" b="0" dirty="0">
                <a:latin typeface="Source Code Pro"/>
                <a:cs typeface="Source Code Pro"/>
              </a:rPr>
              <a:t>{ $project: { adjusted: { </a:t>
            </a:r>
            <a:endParaRPr lang="en-US" b="0" dirty="0" smtClean="0">
              <a:latin typeface="Source Code Pro"/>
              <a:cs typeface="Source Code Pro"/>
            </a:endParaRPr>
          </a:p>
          <a:p>
            <a:r>
              <a:rPr lang="en-US" b="0" dirty="0">
                <a:latin typeface="Source Code Pro"/>
                <a:cs typeface="Source Code Pro"/>
              </a:rPr>
              <a:t> </a:t>
            </a:r>
            <a:r>
              <a:rPr lang="en-US" b="0" dirty="0" smtClean="0">
                <a:latin typeface="Source Code Pro"/>
                <a:cs typeface="Source Code Pro"/>
              </a:rPr>
              <a:t>   $</a:t>
            </a:r>
            <a:r>
              <a:rPr lang="en-US" b="0" dirty="0">
                <a:latin typeface="Source Code Pro"/>
                <a:cs typeface="Source Code Pro"/>
              </a:rPr>
              <a:t>map: { </a:t>
            </a:r>
            <a:endParaRPr lang="en-US" b="0" dirty="0" smtClean="0">
              <a:latin typeface="Source Code Pro"/>
              <a:cs typeface="Source Code Pro"/>
            </a:endParaRPr>
          </a:p>
          <a:p>
            <a:r>
              <a:rPr lang="en-US" b="0" dirty="0">
                <a:latin typeface="Source Code Pro"/>
                <a:cs typeface="Source Code Pro"/>
              </a:rPr>
              <a:t> </a:t>
            </a:r>
            <a:r>
              <a:rPr lang="en-US" b="0" dirty="0" smtClean="0">
                <a:latin typeface="Source Code Pro"/>
                <a:cs typeface="Source Code Pro"/>
              </a:rPr>
              <a:t>       input</a:t>
            </a:r>
            <a:r>
              <a:rPr lang="en-US" b="0" dirty="0">
                <a:latin typeface="Source Code Pro"/>
                <a:cs typeface="Source Code Pro"/>
              </a:rPr>
              <a:t>: "$skews"</a:t>
            </a:r>
            <a:r>
              <a:rPr lang="en-US" b="0" dirty="0" smtClean="0">
                <a:latin typeface="Source Code Pro"/>
                <a:cs typeface="Source Code Pro"/>
              </a:rPr>
              <a:t>, </a:t>
            </a:r>
          </a:p>
          <a:p>
            <a:r>
              <a:rPr lang="en-US" b="0" dirty="0">
                <a:latin typeface="Source Code Pro"/>
                <a:cs typeface="Source Code Pro"/>
              </a:rPr>
              <a:t> </a:t>
            </a:r>
            <a:r>
              <a:rPr lang="en-US" b="0" dirty="0" smtClean="0">
                <a:latin typeface="Source Code Pro"/>
                <a:cs typeface="Source Code Pro"/>
              </a:rPr>
              <a:t>       as</a:t>
            </a:r>
            <a:r>
              <a:rPr lang="en-US" b="0" dirty="0">
                <a:latin typeface="Source Code Pro"/>
                <a:cs typeface="Source Code Pro"/>
              </a:rPr>
              <a:t>: "</a:t>
            </a:r>
            <a:r>
              <a:rPr lang="en-US" b="0" dirty="0" err="1">
                <a:latin typeface="Source Code Pro"/>
                <a:cs typeface="Source Code Pro"/>
              </a:rPr>
              <a:t>adj</a:t>
            </a:r>
            <a:r>
              <a:rPr lang="en-US" b="0" dirty="0">
                <a:latin typeface="Source Code Pro"/>
                <a:cs typeface="Source Code Pro"/>
              </a:rPr>
              <a:t>",</a:t>
            </a:r>
          </a:p>
          <a:p>
            <a:r>
              <a:rPr lang="en-US" b="0" dirty="0">
                <a:latin typeface="Source Code Pro"/>
                <a:cs typeface="Source Code Pro"/>
              </a:rPr>
              <a:t>        </a:t>
            </a:r>
            <a:r>
              <a:rPr lang="en-US" b="0" dirty="0" smtClean="0">
                <a:latin typeface="Source Code Pro"/>
                <a:cs typeface="Source Code Pro"/>
              </a:rPr>
              <a:t>in</a:t>
            </a:r>
            <a:r>
              <a:rPr lang="en-US" b="0" dirty="0">
                <a:latin typeface="Source Code Pro"/>
                <a:cs typeface="Source Code Pro"/>
              </a:rPr>
              <a:t>: { $add: [ "$$</a:t>
            </a:r>
            <a:r>
              <a:rPr lang="en-US" b="0" dirty="0" err="1">
                <a:latin typeface="Source Code Pro"/>
                <a:cs typeface="Source Code Pro"/>
              </a:rPr>
              <a:t>adj</a:t>
            </a:r>
            <a:r>
              <a:rPr lang="en-US" b="0" dirty="0">
                <a:latin typeface="Source Code Pro"/>
                <a:cs typeface="Source Code Pro"/>
              </a:rPr>
              <a:t>", 12 ] } </a:t>
            </a:r>
            <a:endParaRPr lang="en-US" b="0" dirty="0" smtClean="0">
              <a:latin typeface="Source Code Pro"/>
              <a:cs typeface="Source Code Pro"/>
            </a:endParaRPr>
          </a:p>
          <a:p>
            <a:r>
              <a:rPr lang="en-US" b="0" dirty="0">
                <a:latin typeface="Source Code Pro"/>
                <a:cs typeface="Source Code Pro"/>
              </a:rPr>
              <a:t> </a:t>
            </a:r>
            <a:r>
              <a:rPr lang="en-US" b="0" dirty="0" smtClean="0">
                <a:latin typeface="Source Code Pro"/>
                <a:cs typeface="Source Code Pro"/>
              </a:rPr>
              <a:t>   }</a:t>
            </a:r>
          </a:p>
          <a:p>
            <a:r>
              <a:rPr lang="en-US" b="0" dirty="0" smtClean="0">
                <a:latin typeface="Source Code Pro"/>
                <a:cs typeface="Source Code Pro"/>
              </a:rPr>
              <a:t> </a:t>
            </a:r>
            <a:r>
              <a:rPr lang="en-US" b="0" dirty="0">
                <a:latin typeface="Source Code Pro"/>
                <a:cs typeface="Source Code Pro"/>
              </a:rPr>
              <a:t>} } }</a:t>
            </a:r>
          </a:p>
          <a:p>
            <a:endParaRPr lang="en-US" b="0" dirty="0" smtClean="0">
              <a:latin typeface="Source Code Pro"/>
              <a:cs typeface="Source Code Pro"/>
            </a:endParaRPr>
          </a:p>
          <a:p>
            <a:r>
              <a:rPr lang="en-US" b="0" dirty="0" smtClean="0">
                <a:latin typeface="Source Code Pro"/>
                <a:cs typeface="Source Code Pro"/>
                <a:sym typeface="Wingdings"/>
              </a:rPr>
              <a:t> </a:t>
            </a:r>
            <a:r>
              <a:rPr lang="en-US" b="0" dirty="0" smtClean="0">
                <a:latin typeface="Source Code Pro"/>
                <a:cs typeface="Source Code Pro"/>
              </a:rPr>
              <a:t>{ adjusted : [ 13, 14, 15 ] }</a:t>
            </a:r>
            <a:endParaRPr lang="en-US" b="0" dirty="0">
              <a:latin typeface="Source Code Pro"/>
              <a:cs typeface="Source Code Pro"/>
            </a:endParaRPr>
          </a:p>
        </p:txBody>
      </p:sp>
      <p:sp>
        <p:nvSpPr>
          <p:cNvPr id="3" name="Title 2"/>
          <p:cNvSpPr>
            <a:spLocks noGrp="1"/>
          </p:cNvSpPr>
          <p:nvPr>
            <p:ph type="title"/>
          </p:nvPr>
        </p:nvSpPr>
        <p:spPr/>
        <p:txBody>
          <a:bodyPr/>
          <a:lstStyle/>
          <a:p>
            <a:r>
              <a:rPr lang="en-US" dirty="0" smtClean="0"/>
              <a:t>$map Example </a:t>
            </a:r>
            <a:endParaRPr lang="en-US" dirty="0"/>
          </a:p>
        </p:txBody>
      </p:sp>
      <p:sp>
        <p:nvSpPr>
          <p:cNvPr id="8" name="TextBox 7"/>
          <p:cNvSpPr txBox="1"/>
          <p:nvPr/>
        </p:nvSpPr>
        <p:spPr>
          <a:xfrm>
            <a:off x="6038850" y="2261970"/>
            <a:ext cx="236855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Use the "skews" field as the input to the $map operation</a:t>
            </a:r>
            <a:endParaRPr lang="en-US" dirty="0"/>
          </a:p>
        </p:txBody>
      </p:sp>
      <p:cxnSp>
        <p:nvCxnSpPr>
          <p:cNvPr id="9" name="Straight Arrow Connector 8"/>
          <p:cNvCxnSpPr>
            <a:stCxn id="8" idx="1"/>
          </p:cNvCxnSpPr>
          <p:nvPr/>
        </p:nvCxnSpPr>
        <p:spPr>
          <a:xfrm flipH="1" flipV="1">
            <a:off x="1193800" y="1955800"/>
            <a:ext cx="4845050" cy="767835"/>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8" idx="1"/>
          </p:cNvCxnSpPr>
          <p:nvPr/>
        </p:nvCxnSpPr>
        <p:spPr>
          <a:xfrm flipH="1">
            <a:off x="2387600" y="2723635"/>
            <a:ext cx="3651250" cy="637065"/>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038850" y="3360700"/>
            <a:ext cx="236855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Assign each element in the input array to the "</a:t>
            </a:r>
            <a:r>
              <a:rPr lang="en-US" dirty="0" err="1" smtClean="0"/>
              <a:t>adj</a:t>
            </a:r>
            <a:r>
              <a:rPr lang="en-US" dirty="0" smtClean="0"/>
              <a:t>" variable</a:t>
            </a:r>
            <a:endParaRPr lang="en-US" dirty="0"/>
          </a:p>
        </p:txBody>
      </p:sp>
      <p:cxnSp>
        <p:nvCxnSpPr>
          <p:cNvPr id="18" name="Straight Arrow Connector 17"/>
          <p:cNvCxnSpPr>
            <a:stCxn id="17" idx="1"/>
          </p:cNvCxnSpPr>
          <p:nvPr/>
        </p:nvCxnSpPr>
        <p:spPr>
          <a:xfrm flipH="1">
            <a:off x="2197100" y="3822365"/>
            <a:ext cx="3841750" cy="0"/>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6038850" y="4436430"/>
            <a:ext cx="236855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Execute expression for each element in the input array</a:t>
            </a:r>
            <a:endParaRPr lang="en-US" dirty="0"/>
          </a:p>
        </p:txBody>
      </p:sp>
      <p:cxnSp>
        <p:nvCxnSpPr>
          <p:cNvPr id="22" name="Straight Arrow Connector 21"/>
          <p:cNvCxnSpPr>
            <a:stCxn id="21" idx="1"/>
          </p:cNvCxnSpPr>
          <p:nvPr/>
        </p:nvCxnSpPr>
        <p:spPr>
          <a:xfrm flipH="1" flipV="1">
            <a:off x="3962400" y="4284030"/>
            <a:ext cx="2076450" cy="614065"/>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64208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Key Security Considerations</a:t>
            </a:r>
            <a:endParaRPr lang="en-US" dirty="0"/>
          </a:p>
        </p:txBody>
      </p:sp>
    </p:spTree>
    <p:extLst>
      <p:ext uri="{BB962C8B-B14F-4D97-AF65-F5344CB8AC3E}">
        <p14:creationId xmlns:p14="http://schemas.microsoft.com/office/powerpoint/2010/main" val="361630493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0" dirty="0" smtClean="0">
                <a:latin typeface="Source Code Pro"/>
                <a:cs typeface="Source Code Pro"/>
              </a:rPr>
              <a:t>{ </a:t>
            </a:r>
            <a:r>
              <a:rPr lang="en-US" b="0" dirty="0">
                <a:latin typeface="Source Code Pro"/>
                <a:cs typeface="Source Code Pro"/>
              </a:rPr>
              <a:t>$redact:</a:t>
            </a:r>
          </a:p>
          <a:p>
            <a:r>
              <a:rPr lang="en-US" b="0" dirty="0">
                <a:latin typeface="Source Code Pro"/>
                <a:cs typeface="Source Code Pro"/>
              </a:rPr>
              <a:t>    { $</a:t>
            </a:r>
            <a:r>
              <a:rPr lang="en-US" b="0" dirty="0" err="1">
                <a:latin typeface="Source Code Pro"/>
                <a:cs typeface="Source Code Pro"/>
              </a:rPr>
              <a:t>cond</a:t>
            </a:r>
            <a:r>
              <a:rPr lang="en-US" b="0" dirty="0">
                <a:latin typeface="Source Code Pro"/>
                <a:cs typeface="Source Code Pro"/>
              </a:rPr>
              <a:t>: [{ $</a:t>
            </a:r>
            <a:r>
              <a:rPr lang="en-US" b="0" dirty="0" err="1">
                <a:latin typeface="Source Code Pro"/>
                <a:cs typeface="Source Code Pro"/>
              </a:rPr>
              <a:t>anyElementTrue</a:t>
            </a:r>
            <a:r>
              <a:rPr lang="en-US" b="0" dirty="0">
                <a:latin typeface="Source Code Pro"/>
                <a:cs typeface="Source Code Pro"/>
              </a:rPr>
              <a:t>:</a:t>
            </a:r>
          </a:p>
          <a:p>
            <a:r>
              <a:rPr lang="en-US" b="0" dirty="0">
                <a:latin typeface="Source Code Pro"/>
                <a:cs typeface="Source Code Pro"/>
              </a:rPr>
              <a:t>                { $map: { input: "$</a:t>
            </a:r>
            <a:r>
              <a:rPr lang="en-US" b="0" dirty="0" err="1">
                <a:latin typeface="Source Code Pro"/>
                <a:cs typeface="Source Code Pro"/>
              </a:rPr>
              <a:t>sl</a:t>
            </a:r>
            <a:r>
              <a:rPr lang="en-US" b="0" dirty="0">
                <a:latin typeface="Source Code Pro"/>
                <a:cs typeface="Source Code Pro"/>
              </a:rPr>
              <a:t>",</a:t>
            </a:r>
          </a:p>
          <a:p>
            <a:r>
              <a:rPr lang="en-US" b="0" dirty="0">
                <a:latin typeface="Source Code Pro"/>
                <a:cs typeface="Source Code Pro"/>
              </a:rPr>
              <a:t>                          as: "</a:t>
            </a:r>
            <a:r>
              <a:rPr lang="en-US" b="0" dirty="0" err="1">
                <a:latin typeface="Source Code Pro"/>
                <a:cs typeface="Source Code Pro"/>
              </a:rPr>
              <a:t>setNeeded</a:t>
            </a:r>
            <a:r>
              <a:rPr lang="en-US" b="0" dirty="0">
                <a:latin typeface="Source Code Pro"/>
                <a:cs typeface="Source Code Pro"/>
              </a:rPr>
              <a:t>",</a:t>
            </a:r>
          </a:p>
          <a:p>
            <a:r>
              <a:rPr lang="en-US" b="0" dirty="0">
                <a:latin typeface="Source Code Pro"/>
                <a:cs typeface="Source Code Pro"/>
              </a:rPr>
              <a:t>                          in: { $</a:t>
            </a:r>
            <a:r>
              <a:rPr lang="en-US" b="0" dirty="0" err="1">
                <a:latin typeface="Source Code Pro"/>
                <a:cs typeface="Source Code Pro"/>
              </a:rPr>
              <a:t>setIsSubset</a:t>
            </a:r>
            <a:r>
              <a:rPr lang="en-US" b="0" dirty="0">
                <a:latin typeface="Source Code Pro"/>
                <a:cs typeface="Source Code Pro"/>
              </a:rPr>
              <a:t>: ["$$</a:t>
            </a:r>
            <a:r>
              <a:rPr lang="en-US" b="0" dirty="0" err="1">
                <a:latin typeface="Source Code Pro"/>
                <a:cs typeface="Source Code Pro"/>
              </a:rPr>
              <a:t>setNeeded</a:t>
            </a:r>
            <a:r>
              <a:rPr lang="en-US" b="0" dirty="0">
                <a:latin typeface="Source Code Pro"/>
                <a:cs typeface="Source Code Pro"/>
              </a:rPr>
              <a:t>", </a:t>
            </a:r>
            <a:r>
              <a:rPr lang="en-US" b="0" dirty="0" smtClean="0">
                <a:latin typeface="Source Code Pro"/>
                <a:cs typeface="Source Code Pro"/>
              </a:rPr>
              <a:t>["A", "B"</a:t>
            </a:r>
            <a:r>
              <a:rPr lang="en-US" b="0" dirty="0">
                <a:latin typeface="Source Code Pro"/>
                <a:cs typeface="Source Code Pro"/>
              </a:rPr>
              <a:t>, </a:t>
            </a:r>
            <a:r>
              <a:rPr lang="en-US" b="0" dirty="0" smtClean="0">
                <a:latin typeface="Source Code Pro"/>
                <a:cs typeface="Source Code Pro"/>
              </a:rPr>
              <a:t>"D"]] </a:t>
            </a:r>
            <a:r>
              <a:rPr lang="en-US" b="0" dirty="0">
                <a:latin typeface="Source Code Pro"/>
                <a:cs typeface="Source Code Pro"/>
              </a:rPr>
              <a:t>}</a:t>
            </a:r>
          </a:p>
          <a:p>
            <a:r>
              <a:rPr lang="en-US" b="0" dirty="0">
                <a:latin typeface="Source Code Pro"/>
                <a:cs typeface="Source Code Pro"/>
              </a:rPr>
              <a:t>                        }</a:t>
            </a:r>
          </a:p>
          <a:p>
            <a:r>
              <a:rPr lang="en-US" b="0" dirty="0">
                <a:latin typeface="Source Code Pro"/>
                <a:cs typeface="Source Code Pro"/>
              </a:rPr>
              <a:t>                }</a:t>
            </a:r>
          </a:p>
          <a:p>
            <a:r>
              <a:rPr lang="en-US" b="0" dirty="0">
                <a:latin typeface="Source Code Pro"/>
                <a:cs typeface="Source Code Pro"/>
              </a:rPr>
              <a:t>              },</a:t>
            </a:r>
          </a:p>
          <a:p>
            <a:r>
              <a:rPr lang="en-US" b="0" dirty="0">
                <a:latin typeface="Source Code Pro"/>
                <a:cs typeface="Source Code Pro"/>
              </a:rPr>
              <a:t>              "$$DESCEND", "$$PRUNE"]</a:t>
            </a:r>
          </a:p>
          <a:p>
            <a:r>
              <a:rPr lang="en-US" b="0" dirty="0">
                <a:latin typeface="Source Code Pro"/>
                <a:cs typeface="Source Code Pro"/>
              </a:rPr>
              <a:t>    }</a:t>
            </a:r>
          </a:p>
          <a:p>
            <a:r>
              <a:rPr lang="en-US" b="0" dirty="0" smtClean="0">
                <a:latin typeface="Source Code Pro"/>
                <a:cs typeface="Source Code Pro"/>
              </a:rPr>
              <a:t>}</a:t>
            </a:r>
            <a:endParaRPr lang="en-US" b="0" dirty="0">
              <a:latin typeface="Source Code Pro"/>
              <a:cs typeface="Source Code Pro"/>
            </a:endParaRPr>
          </a:p>
        </p:txBody>
      </p:sp>
      <p:sp>
        <p:nvSpPr>
          <p:cNvPr id="3" name="Title 2"/>
          <p:cNvSpPr>
            <a:spLocks noGrp="1"/>
          </p:cNvSpPr>
          <p:nvPr>
            <p:ph type="title"/>
          </p:nvPr>
        </p:nvSpPr>
        <p:spPr/>
        <p:txBody>
          <a:bodyPr/>
          <a:lstStyle/>
          <a:p>
            <a:r>
              <a:rPr lang="en-US" dirty="0" smtClean="0"/>
              <a:t>$redact Example </a:t>
            </a:r>
            <a:endParaRPr lang="en-US" dirty="0"/>
          </a:p>
        </p:txBody>
      </p:sp>
      <p:sp>
        <p:nvSpPr>
          <p:cNvPr id="4" name="TextBox 3"/>
          <p:cNvSpPr txBox="1"/>
          <p:nvPr/>
        </p:nvSpPr>
        <p:spPr>
          <a:xfrm>
            <a:off x="6038850" y="4419600"/>
            <a:ext cx="1885950"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Input labels.  IE, these would come from the user's attributes</a:t>
            </a:r>
            <a:endParaRPr lang="en-US" dirty="0"/>
          </a:p>
        </p:txBody>
      </p:sp>
      <p:cxnSp>
        <p:nvCxnSpPr>
          <p:cNvPr id="6" name="Straight Arrow Connector 5"/>
          <p:cNvCxnSpPr/>
          <p:nvPr/>
        </p:nvCxnSpPr>
        <p:spPr>
          <a:xfrm flipH="1" flipV="1">
            <a:off x="6794500" y="3568701"/>
            <a:ext cx="88900" cy="850899"/>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518150" y="1652084"/>
            <a:ext cx="168910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Field security labels are in the "</a:t>
            </a:r>
            <a:r>
              <a:rPr lang="en-US" dirty="0" err="1" smtClean="0"/>
              <a:t>sl</a:t>
            </a:r>
            <a:r>
              <a:rPr lang="en-US" dirty="0" smtClean="0"/>
              <a:t>" field</a:t>
            </a:r>
            <a:endParaRPr lang="en-US" dirty="0"/>
          </a:p>
        </p:txBody>
      </p:sp>
      <p:cxnSp>
        <p:nvCxnSpPr>
          <p:cNvPr id="14" name="Straight Arrow Connector 13"/>
          <p:cNvCxnSpPr>
            <a:stCxn id="13" idx="1"/>
          </p:cNvCxnSpPr>
          <p:nvPr/>
        </p:nvCxnSpPr>
        <p:spPr>
          <a:xfrm flipH="1">
            <a:off x="3975100" y="2113749"/>
            <a:ext cx="1543050" cy="461665"/>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051362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FLAC Pipeline – Basic</a:t>
            </a:r>
            <a:endParaRPr lang="en-US" dirty="0"/>
          </a:p>
        </p:txBody>
      </p:sp>
      <p:sp>
        <p:nvSpPr>
          <p:cNvPr id="5" name="Can 4"/>
          <p:cNvSpPr/>
          <p:nvPr/>
        </p:nvSpPr>
        <p:spPr>
          <a:xfrm rot="5400000">
            <a:off x="15938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$redact</a:t>
            </a:r>
            <a:endParaRPr lang="en-US" dirty="0"/>
          </a:p>
        </p:txBody>
      </p:sp>
      <p:sp>
        <p:nvSpPr>
          <p:cNvPr id="6" name="Rounded Rectangle 5"/>
          <p:cNvSpPr/>
          <p:nvPr/>
        </p:nvSpPr>
        <p:spPr>
          <a:xfrm>
            <a:off x="2946400" y="1117600"/>
            <a:ext cx="1206500" cy="730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Query</a:t>
            </a:r>
            <a:endParaRPr lang="en-US" dirty="0"/>
          </a:p>
        </p:txBody>
      </p:sp>
      <p:sp>
        <p:nvSpPr>
          <p:cNvPr id="10" name="Can 9"/>
          <p:cNvSpPr/>
          <p:nvPr/>
        </p:nvSpPr>
        <p:spPr>
          <a:xfrm rot="5400000">
            <a:off x="27749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$match</a:t>
            </a:r>
            <a:endParaRPr lang="en-US" dirty="0"/>
          </a:p>
        </p:txBody>
      </p:sp>
      <p:sp>
        <p:nvSpPr>
          <p:cNvPr id="16" name="Rounded Rectangle 15"/>
          <p:cNvSpPr/>
          <p:nvPr/>
        </p:nvSpPr>
        <p:spPr>
          <a:xfrm>
            <a:off x="1473200" y="4019550"/>
            <a:ext cx="1562100"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Redaction Expression</a:t>
            </a:r>
            <a:endParaRPr lang="en-US" dirty="0"/>
          </a:p>
        </p:txBody>
      </p:sp>
      <p:sp>
        <p:nvSpPr>
          <p:cNvPr id="17" name="Right Arrow 16"/>
          <p:cNvSpPr/>
          <p:nvPr/>
        </p:nvSpPr>
        <p:spPr>
          <a:xfrm rot="16200000">
            <a:off x="1968500" y="355600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24" name="Group 23"/>
          <p:cNvGrpSpPr/>
          <p:nvPr/>
        </p:nvGrpSpPr>
        <p:grpSpPr>
          <a:xfrm>
            <a:off x="355600" y="2457450"/>
            <a:ext cx="584200" cy="762000"/>
            <a:chOff x="355600" y="3276600"/>
            <a:chExt cx="584200" cy="762000"/>
          </a:xfrm>
        </p:grpSpPr>
        <p:sp>
          <p:nvSpPr>
            <p:cNvPr id="18" name="Snip Single Corner Rectangle 17"/>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20" name="Straight Connector 19"/>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25" name="Group 24"/>
          <p:cNvGrpSpPr/>
          <p:nvPr/>
        </p:nvGrpSpPr>
        <p:grpSpPr>
          <a:xfrm>
            <a:off x="406400" y="2495550"/>
            <a:ext cx="584200" cy="762000"/>
            <a:chOff x="355600" y="3276600"/>
            <a:chExt cx="584200" cy="762000"/>
          </a:xfrm>
        </p:grpSpPr>
        <p:sp>
          <p:nvSpPr>
            <p:cNvPr id="26" name="Snip Single Corner Rectangle 25"/>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27" name="Straight Connector 26"/>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457200" y="2533650"/>
            <a:ext cx="584200" cy="762000"/>
            <a:chOff x="355600" y="3276600"/>
            <a:chExt cx="584200" cy="762000"/>
          </a:xfrm>
        </p:grpSpPr>
        <p:sp>
          <p:nvSpPr>
            <p:cNvPr id="32" name="Snip Single Corner Rectangle 31"/>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33" name="Straight Connector 32"/>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a:off x="508000" y="2584450"/>
            <a:ext cx="584200" cy="762000"/>
            <a:chOff x="355600" y="3276600"/>
            <a:chExt cx="584200" cy="762000"/>
          </a:xfrm>
        </p:grpSpPr>
        <p:sp>
          <p:nvSpPr>
            <p:cNvPr id="38" name="Snip Single Corner Rectangle 37"/>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39" name="Straight Connector 38"/>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sp>
        <p:nvSpPr>
          <p:cNvPr id="43" name="Right Arrow 42"/>
          <p:cNvSpPr/>
          <p:nvPr/>
        </p:nvSpPr>
        <p:spPr>
          <a:xfrm>
            <a:off x="1073938" y="2737968"/>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44" name="Group 43"/>
          <p:cNvGrpSpPr/>
          <p:nvPr/>
        </p:nvGrpSpPr>
        <p:grpSpPr>
          <a:xfrm>
            <a:off x="8140700" y="2443632"/>
            <a:ext cx="584200" cy="762000"/>
            <a:chOff x="355600" y="3276600"/>
            <a:chExt cx="584200" cy="762000"/>
          </a:xfrm>
        </p:grpSpPr>
        <p:sp>
          <p:nvSpPr>
            <p:cNvPr id="45" name="Snip Single Corner Rectangle 44"/>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46" name="Straight Connector 45"/>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50" name="Group 49"/>
          <p:cNvGrpSpPr/>
          <p:nvPr/>
        </p:nvGrpSpPr>
        <p:grpSpPr>
          <a:xfrm>
            <a:off x="8191500" y="2481732"/>
            <a:ext cx="584200" cy="762000"/>
            <a:chOff x="355600" y="3276600"/>
            <a:chExt cx="584200" cy="762000"/>
          </a:xfrm>
        </p:grpSpPr>
        <p:sp>
          <p:nvSpPr>
            <p:cNvPr id="51" name="Snip Single Corner Rectangle 50"/>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53" name="Straight Connector 52"/>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sp>
        <p:nvSpPr>
          <p:cNvPr id="69" name="Rounded Rectangle 68"/>
          <p:cNvSpPr/>
          <p:nvPr/>
        </p:nvSpPr>
        <p:spPr>
          <a:xfrm>
            <a:off x="1587500" y="5162550"/>
            <a:ext cx="1339850"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Attributes</a:t>
            </a:r>
            <a:endParaRPr lang="en-US" dirty="0"/>
          </a:p>
        </p:txBody>
      </p:sp>
      <p:sp>
        <p:nvSpPr>
          <p:cNvPr id="71" name="Right Arrow 70"/>
          <p:cNvSpPr/>
          <p:nvPr/>
        </p:nvSpPr>
        <p:spPr>
          <a:xfrm rot="16200000">
            <a:off x="1968500" y="475615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9" name="Can 58"/>
          <p:cNvSpPr/>
          <p:nvPr/>
        </p:nvSpPr>
        <p:spPr>
          <a:xfrm rot="5400000">
            <a:off x="39687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9" name="Can 8"/>
          <p:cNvSpPr/>
          <p:nvPr/>
        </p:nvSpPr>
        <p:spPr>
          <a:xfrm rot="5400000">
            <a:off x="51498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11" name="Can 10"/>
          <p:cNvSpPr/>
          <p:nvPr/>
        </p:nvSpPr>
        <p:spPr>
          <a:xfrm rot="5400000">
            <a:off x="63436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68" name="Right Arrow 67"/>
          <p:cNvSpPr/>
          <p:nvPr/>
        </p:nvSpPr>
        <p:spPr>
          <a:xfrm>
            <a:off x="7683500" y="2697632"/>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2" name="Right Arrow 51"/>
          <p:cNvSpPr/>
          <p:nvPr/>
        </p:nvSpPr>
        <p:spPr>
          <a:xfrm rot="5400000">
            <a:off x="3225800" y="175260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856726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n 8"/>
          <p:cNvSpPr/>
          <p:nvPr/>
        </p:nvSpPr>
        <p:spPr>
          <a:xfrm rot="5400000">
            <a:off x="51498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3" name="Title 2"/>
          <p:cNvSpPr>
            <a:spLocks noGrp="1"/>
          </p:cNvSpPr>
          <p:nvPr>
            <p:ph type="title"/>
          </p:nvPr>
        </p:nvSpPr>
        <p:spPr/>
        <p:txBody>
          <a:bodyPr/>
          <a:lstStyle/>
          <a:p>
            <a:r>
              <a:rPr lang="en-US" dirty="0" smtClean="0"/>
              <a:t>FLAC Pipeline – Optimized</a:t>
            </a:r>
            <a:endParaRPr lang="en-US" dirty="0"/>
          </a:p>
        </p:txBody>
      </p:sp>
      <p:sp>
        <p:nvSpPr>
          <p:cNvPr id="5" name="Can 4"/>
          <p:cNvSpPr/>
          <p:nvPr/>
        </p:nvSpPr>
        <p:spPr>
          <a:xfrm rot="5400000">
            <a:off x="15938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$match</a:t>
            </a:r>
            <a:endParaRPr lang="en-US" dirty="0"/>
          </a:p>
        </p:txBody>
      </p:sp>
      <p:sp>
        <p:nvSpPr>
          <p:cNvPr id="6" name="Rounded Rectangle 5"/>
          <p:cNvSpPr/>
          <p:nvPr/>
        </p:nvSpPr>
        <p:spPr>
          <a:xfrm>
            <a:off x="2946400" y="1117600"/>
            <a:ext cx="1206500" cy="730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Query</a:t>
            </a:r>
            <a:endParaRPr lang="en-US" dirty="0"/>
          </a:p>
        </p:txBody>
      </p:sp>
      <p:sp>
        <p:nvSpPr>
          <p:cNvPr id="10" name="Can 9"/>
          <p:cNvSpPr/>
          <p:nvPr/>
        </p:nvSpPr>
        <p:spPr>
          <a:xfrm rot="5400000">
            <a:off x="27749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$redact</a:t>
            </a:r>
            <a:endParaRPr lang="en-US" dirty="0"/>
          </a:p>
        </p:txBody>
      </p:sp>
      <p:sp>
        <p:nvSpPr>
          <p:cNvPr id="12" name="Can 11"/>
          <p:cNvSpPr/>
          <p:nvPr/>
        </p:nvSpPr>
        <p:spPr>
          <a:xfrm rot="5400000">
            <a:off x="39560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$match</a:t>
            </a:r>
            <a:endParaRPr lang="en-US" dirty="0"/>
          </a:p>
        </p:txBody>
      </p:sp>
      <p:sp>
        <p:nvSpPr>
          <p:cNvPr id="16" name="Rounded Rectangle 15"/>
          <p:cNvSpPr/>
          <p:nvPr/>
        </p:nvSpPr>
        <p:spPr>
          <a:xfrm>
            <a:off x="2730500" y="4019550"/>
            <a:ext cx="1511300"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Redaction Expression</a:t>
            </a:r>
            <a:endParaRPr lang="en-US" dirty="0"/>
          </a:p>
        </p:txBody>
      </p:sp>
      <p:sp>
        <p:nvSpPr>
          <p:cNvPr id="17" name="Right Arrow 16"/>
          <p:cNvSpPr/>
          <p:nvPr/>
        </p:nvSpPr>
        <p:spPr>
          <a:xfrm rot="16200000">
            <a:off x="3200400" y="355600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24" name="Group 23"/>
          <p:cNvGrpSpPr/>
          <p:nvPr/>
        </p:nvGrpSpPr>
        <p:grpSpPr>
          <a:xfrm>
            <a:off x="355600" y="2457450"/>
            <a:ext cx="584200" cy="762000"/>
            <a:chOff x="355600" y="3276600"/>
            <a:chExt cx="584200" cy="762000"/>
          </a:xfrm>
        </p:grpSpPr>
        <p:sp>
          <p:nvSpPr>
            <p:cNvPr id="18" name="Snip Single Corner Rectangle 17"/>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20" name="Straight Connector 19"/>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25" name="Group 24"/>
          <p:cNvGrpSpPr/>
          <p:nvPr/>
        </p:nvGrpSpPr>
        <p:grpSpPr>
          <a:xfrm>
            <a:off x="406400" y="2495550"/>
            <a:ext cx="584200" cy="762000"/>
            <a:chOff x="355600" y="3276600"/>
            <a:chExt cx="584200" cy="762000"/>
          </a:xfrm>
        </p:grpSpPr>
        <p:sp>
          <p:nvSpPr>
            <p:cNvPr id="26" name="Snip Single Corner Rectangle 25"/>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27" name="Straight Connector 26"/>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457200" y="2533650"/>
            <a:ext cx="584200" cy="762000"/>
            <a:chOff x="355600" y="3276600"/>
            <a:chExt cx="584200" cy="762000"/>
          </a:xfrm>
        </p:grpSpPr>
        <p:sp>
          <p:nvSpPr>
            <p:cNvPr id="32" name="Snip Single Corner Rectangle 31"/>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33" name="Straight Connector 32"/>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a:off x="508000" y="2584450"/>
            <a:ext cx="584200" cy="762000"/>
            <a:chOff x="355600" y="3276600"/>
            <a:chExt cx="584200" cy="762000"/>
          </a:xfrm>
        </p:grpSpPr>
        <p:sp>
          <p:nvSpPr>
            <p:cNvPr id="38" name="Snip Single Corner Rectangle 37"/>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39" name="Straight Connector 38"/>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sp>
        <p:nvSpPr>
          <p:cNvPr id="43" name="Right Arrow 42"/>
          <p:cNvSpPr/>
          <p:nvPr/>
        </p:nvSpPr>
        <p:spPr>
          <a:xfrm>
            <a:off x="1073938" y="2737968"/>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44" name="Group 43"/>
          <p:cNvGrpSpPr/>
          <p:nvPr/>
        </p:nvGrpSpPr>
        <p:grpSpPr>
          <a:xfrm>
            <a:off x="8140700" y="2443632"/>
            <a:ext cx="584200" cy="762000"/>
            <a:chOff x="355600" y="3276600"/>
            <a:chExt cx="584200" cy="762000"/>
          </a:xfrm>
        </p:grpSpPr>
        <p:sp>
          <p:nvSpPr>
            <p:cNvPr id="45" name="Snip Single Corner Rectangle 44"/>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46" name="Straight Connector 45"/>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50" name="Group 49"/>
          <p:cNvGrpSpPr/>
          <p:nvPr/>
        </p:nvGrpSpPr>
        <p:grpSpPr>
          <a:xfrm>
            <a:off x="8191500" y="2481732"/>
            <a:ext cx="584200" cy="762000"/>
            <a:chOff x="355600" y="3276600"/>
            <a:chExt cx="584200" cy="762000"/>
          </a:xfrm>
        </p:grpSpPr>
        <p:sp>
          <p:nvSpPr>
            <p:cNvPr id="51" name="Snip Single Corner Rectangle 50"/>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53" name="Straight Connector 52"/>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sp>
        <p:nvSpPr>
          <p:cNvPr id="69" name="Rounded Rectangle 68"/>
          <p:cNvSpPr/>
          <p:nvPr/>
        </p:nvSpPr>
        <p:spPr>
          <a:xfrm>
            <a:off x="2819400" y="5162550"/>
            <a:ext cx="1339850"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Attributes</a:t>
            </a:r>
            <a:endParaRPr lang="en-US" dirty="0"/>
          </a:p>
        </p:txBody>
      </p:sp>
      <p:sp>
        <p:nvSpPr>
          <p:cNvPr id="11" name="Can 10"/>
          <p:cNvSpPr/>
          <p:nvPr/>
        </p:nvSpPr>
        <p:spPr>
          <a:xfrm rot="5400000">
            <a:off x="63436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68" name="Right Arrow 67"/>
          <p:cNvSpPr/>
          <p:nvPr/>
        </p:nvSpPr>
        <p:spPr>
          <a:xfrm>
            <a:off x="7683500" y="2697632"/>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1" name="Right Arrow 70"/>
          <p:cNvSpPr/>
          <p:nvPr/>
        </p:nvSpPr>
        <p:spPr>
          <a:xfrm rot="16200000">
            <a:off x="3200400" y="475615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4" name="Bent-Up Arrow 53"/>
          <p:cNvSpPr/>
          <p:nvPr/>
        </p:nvSpPr>
        <p:spPr>
          <a:xfrm flipH="1" flipV="1">
            <a:off x="2044700" y="1444927"/>
            <a:ext cx="1003300" cy="850901"/>
          </a:xfrm>
          <a:prstGeom prst="ben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6" name="Bent-Up Arrow 55"/>
          <p:cNvSpPr/>
          <p:nvPr/>
        </p:nvSpPr>
        <p:spPr>
          <a:xfrm flipV="1">
            <a:off x="4013200" y="1444927"/>
            <a:ext cx="850900" cy="850901"/>
          </a:xfrm>
          <a:prstGeom prst="ben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8" name="TextBox 57"/>
          <p:cNvSpPr txBox="1"/>
          <p:nvPr/>
        </p:nvSpPr>
        <p:spPr>
          <a:xfrm>
            <a:off x="5321300" y="4330700"/>
            <a:ext cx="3549913" cy="1754327"/>
          </a:xfrm>
          <a:prstGeom prst="rect">
            <a:avLst/>
          </a:prstGeom>
          <a:noFill/>
        </p:spPr>
        <p:txBody>
          <a:bodyPr wrap="none" rtlCol="0">
            <a:spAutoFit/>
          </a:bodyPr>
          <a:lstStyle/>
          <a:p>
            <a:r>
              <a:rPr lang="en-US" dirty="0" smtClean="0"/>
              <a:t>To make the pipeline more </a:t>
            </a:r>
            <a:br>
              <a:rPr lang="en-US" dirty="0" smtClean="0"/>
            </a:br>
            <a:r>
              <a:rPr lang="en-US" dirty="0" smtClean="0"/>
              <a:t>selective, </a:t>
            </a:r>
            <a:r>
              <a:rPr lang="en-US" dirty="0"/>
              <a:t>p</a:t>
            </a:r>
            <a:r>
              <a:rPr lang="en-US" dirty="0" smtClean="0"/>
              <a:t>arts of the $match may </a:t>
            </a:r>
            <a:br>
              <a:rPr lang="en-US" dirty="0" smtClean="0"/>
            </a:br>
            <a:r>
              <a:rPr lang="en-US" dirty="0" smtClean="0"/>
              <a:t>be promoted by the execution </a:t>
            </a:r>
            <a:br>
              <a:rPr lang="en-US" dirty="0" smtClean="0"/>
            </a:br>
            <a:r>
              <a:rPr lang="en-US" dirty="0" smtClean="0"/>
              <a:t>engine</a:t>
            </a:r>
            <a:r>
              <a:rPr lang="en-US" dirty="0"/>
              <a:t> </a:t>
            </a:r>
            <a:r>
              <a:rPr lang="en-US" dirty="0" smtClean="0"/>
              <a:t>or manually.</a:t>
            </a:r>
            <a:br>
              <a:rPr lang="en-US" dirty="0" smtClean="0"/>
            </a:br>
            <a:r>
              <a:rPr lang="en-US" dirty="0" smtClean="0"/>
              <a:t>* Don't promote negative query</a:t>
            </a:r>
            <a:br>
              <a:rPr lang="en-US" dirty="0" smtClean="0"/>
            </a:br>
            <a:r>
              <a:rPr lang="en-US" dirty="0" smtClean="0"/>
              <a:t>terms ($ne, $</a:t>
            </a:r>
            <a:r>
              <a:rPr lang="en-US" dirty="0" err="1" smtClean="0"/>
              <a:t>nin</a:t>
            </a:r>
            <a:r>
              <a:rPr lang="en-US" dirty="0" smtClean="0"/>
              <a:t>, $nor, </a:t>
            </a:r>
            <a:r>
              <a:rPr lang="en-US" dirty="0" err="1" smtClean="0"/>
              <a:t>etc</a:t>
            </a:r>
            <a:r>
              <a:rPr lang="en-US" dirty="0" smtClean="0"/>
              <a:t>)</a:t>
            </a:r>
          </a:p>
        </p:txBody>
      </p:sp>
    </p:spTree>
    <p:extLst>
      <p:ext uri="{BB962C8B-B14F-4D97-AF65-F5344CB8AC3E}">
        <p14:creationId xmlns:p14="http://schemas.microsoft.com/office/powerpoint/2010/main" val="172031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n 8"/>
          <p:cNvSpPr/>
          <p:nvPr/>
        </p:nvSpPr>
        <p:spPr>
          <a:xfrm rot="5400000">
            <a:off x="51498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3" name="Title 2"/>
          <p:cNvSpPr>
            <a:spLocks noGrp="1"/>
          </p:cNvSpPr>
          <p:nvPr>
            <p:ph type="title"/>
          </p:nvPr>
        </p:nvSpPr>
        <p:spPr/>
        <p:txBody>
          <a:bodyPr/>
          <a:lstStyle/>
          <a:p>
            <a:r>
              <a:rPr lang="en-US" dirty="0" smtClean="0"/>
              <a:t>FLAC Pipeline – Document Level Filters</a:t>
            </a:r>
            <a:endParaRPr lang="en-US" dirty="0"/>
          </a:p>
        </p:txBody>
      </p:sp>
      <p:sp>
        <p:nvSpPr>
          <p:cNvPr id="5" name="Can 4"/>
          <p:cNvSpPr/>
          <p:nvPr/>
        </p:nvSpPr>
        <p:spPr>
          <a:xfrm rot="5400000">
            <a:off x="15938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$match</a:t>
            </a:r>
            <a:endParaRPr lang="en-US" dirty="0"/>
          </a:p>
        </p:txBody>
      </p:sp>
      <p:sp>
        <p:nvSpPr>
          <p:cNvPr id="6" name="Rounded Rectangle 5"/>
          <p:cNvSpPr/>
          <p:nvPr/>
        </p:nvSpPr>
        <p:spPr>
          <a:xfrm>
            <a:off x="2946400" y="1117600"/>
            <a:ext cx="1206500" cy="730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Query</a:t>
            </a:r>
            <a:endParaRPr lang="en-US" dirty="0"/>
          </a:p>
        </p:txBody>
      </p:sp>
      <p:sp>
        <p:nvSpPr>
          <p:cNvPr id="10" name="Can 9"/>
          <p:cNvSpPr/>
          <p:nvPr/>
        </p:nvSpPr>
        <p:spPr>
          <a:xfrm rot="5400000">
            <a:off x="27749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$redact</a:t>
            </a:r>
            <a:endParaRPr lang="en-US" dirty="0"/>
          </a:p>
        </p:txBody>
      </p:sp>
      <p:sp>
        <p:nvSpPr>
          <p:cNvPr id="12" name="Can 11"/>
          <p:cNvSpPr/>
          <p:nvPr/>
        </p:nvSpPr>
        <p:spPr>
          <a:xfrm rot="5400000">
            <a:off x="39560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$match</a:t>
            </a:r>
            <a:endParaRPr lang="en-US" dirty="0"/>
          </a:p>
        </p:txBody>
      </p:sp>
      <p:sp>
        <p:nvSpPr>
          <p:cNvPr id="16" name="Rounded Rectangle 15"/>
          <p:cNvSpPr/>
          <p:nvPr/>
        </p:nvSpPr>
        <p:spPr>
          <a:xfrm>
            <a:off x="2806700" y="4019550"/>
            <a:ext cx="1511300"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Redaction Expression</a:t>
            </a:r>
            <a:endParaRPr lang="en-US" dirty="0"/>
          </a:p>
        </p:txBody>
      </p:sp>
      <p:sp>
        <p:nvSpPr>
          <p:cNvPr id="17" name="Right Arrow 16"/>
          <p:cNvSpPr/>
          <p:nvPr/>
        </p:nvSpPr>
        <p:spPr>
          <a:xfrm rot="16200000">
            <a:off x="3200400" y="355600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24" name="Group 23"/>
          <p:cNvGrpSpPr/>
          <p:nvPr/>
        </p:nvGrpSpPr>
        <p:grpSpPr>
          <a:xfrm>
            <a:off x="355600" y="2457450"/>
            <a:ext cx="584200" cy="762000"/>
            <a:chOff x="355600" y="3276600"/>
            <a:chExt cx="584200" cy="762000"/>
          </a:xfrm>
        </p:grpSpPr>
        <p:sp>
          <p:nvSpPr>
            <p:cNvPr id="18" name="Snip Single Corner Rectangle 17"/>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20" name="Straight Connector 19"/>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25" name="Group 24"/>
          <p:cNvGrpSpPr/>
          <p:nvPr/>
        </p:nvGrpSpPr>
        <p:grpSpPr>
          <a:xfrm>
            <a:off x="406400" y="2495550"/>
            <a:ext cx="584200" cy="762000"/>
            <a:chOff x="355600" y="3276600"/>
            <a:chExt cx="584200" cy="762000"/>
          </a:xfrm>
        </p:grpSpPr>
        <p:sp>
          <p:nvSpPr>
            <p:cNvPr id="26" name="Snip Single Corner Rectangle 25"/>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27" name="Straight Connector 26"/>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457200" y="2533650"/>
            <a:ext cx="584200" cy="762000"/>
            <a:chOff x="355600" y="3276600"/>
            <a:chExt cx="584200" cy="762000"/>
          </a:xfrm>
        </p:grpSpPr>
        <p:sp>
          <p:nvSpPr>
            <p:cNvPr id="32" name="Snip Single Corner Rectangle 31"/>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33" name="Straight Connector 32"/>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a:off x="508000" y="2584450"/>
            <a:ext cx="584200" cy="762000"/>
            <a:chOff x="355600" y="3276600"/>
            <a:chExt cx="584200" cy="762000"/>
          </a:xfrm>
        </p:grpSpPr>
        <p:sp>
          <p:nvSpPr>
            <p:cNvPr id="38" name="Snip Single Corner Rectangle 37"/>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39" name="Straight Connector 38"/>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sp>
        <p:nvSpPr>
          <p:cNvPr id="43" name="Right Arrow 42"/>
          <p:cNvSpPr/>
          <p:nvPr/>
        </p:nvSpPr>
        <p:spPr>
          <a:xfrm>
            <a:off x="1073938" y="2737968"/>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nvGrpSpPr>
          <p:cNvPr id="44" name="Group 43"/>
          <p:cNvGrpSpPr/>
          <p:nvPr/>
        </p:nvGrpSpPr>
        <p:grpSpPr>
          <a:xfrm>
            <a:off x="8140700" y="2443632"/>
            <a:ext cx="584200" cy="762000"/>
            <a:chOff x="355600" y="3276600"/>
            <a:chExt cx="584200" cy="762000"/>
          </a:xfrm>
        </p:grpSpPr>
        <p:sp>
          <p:nvSpPr>
            <p:cNvPr id="45" name="Snip Single Corner Rectangle 44"/>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46" name="Straight Connector 45"/>
            <p:cNvCxnSpPr/>
            <p:nvPr/>
          </p:nvCxnSpPr>
          <p:spPr>
            <a:xfrm>
              <a:off x="482600" y="34671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482600" y="37465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grpSp>
        <p:nvGrpSpPr>
          <p:cNvPr id="50" name="Group 49"/>
          <p:cNvGrpSpPr/>
          <p:nvPr/>
        </p:nvGrpSpPr>
        <p:grpSpPr>
          <a:xfrm>
            <a:off x="8191500" y="2481732"/>
            <a:ext cx="584200" cy="762000"/>
            <a:chOff x="355600" y="3276600"/>
            <a:chExt cx="584200" cy="762000"/>
          </a:xfrm>
        </p:grpSpPr>
        <p:sp>
          <p:nvSpPr>
            <p:cNvPr id="51" name="Snip Single Corner Rectangle 50"/>
            <p:cNvSpPr/>
            <p:nvPr/>
          </p:nvSpPr>
          <p:spPr>
            <a:xfrm>
              <a:off x="355600" y="3276600"/>
              <a:ext cx="584200" cy="762000"/>
            </a:xfrm>
            <a:prstGeom prst="snip1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53" name="Straight Connector 52"/>
            <p:cNvCxnSpPr/>
            <p:nvPr/>
          </p:nvCxnSpPr>
          <p:spPr>
            <a:xfrm>
              <a:off x="482600" y="36068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482600" y="3886200"/>
              <a:ext cx="317500" cy="0"/>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grpSp>
      <p:sp>
        <p:nvSpPr>
          <p:cNvPr id="69" name="Rounded Rectangle 68"/>
          <p:cNvSpPr/>
          <p:nvPr/>
        </p:nvSpPr>
        <p:spPr>
          <a:xfrm>
            <a:off x="2819400" y="5162550"/>
            <a:ext cx="1339850"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Attributes</a:t>
            </a:r>
            <a:endParaRPr lang="en-US" dirty="0"/>
          </a:p>
        </p:txBody>
      </p:sp>
      <p:sp>
        <p:nvSpPr>
          <p:cNvPr id="11" name="Can 10"/>
          <p:cNvSpPr/>
          <p:nvPr/>
        </p:nvSpPr>
        <p:spPr>
          <a:xfrm rot="5400000">
            <a:off x="63436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68" name="Right Arrow 67"/>
          <p:cNvSpPr/>
          <p:nvPr/>
        </p:nvSpPr>
        <p:spPr>
          <a:xfrm>
            <a:off x="7683500" y="2697632"/>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1" name="Right Arrow 70"/>
          <p:cNvSpPr/>
          <p:nvPr/>
        </p:nvSpPr>
        <p:spPr>
          <a:xfrm rot="16200000">
            <a:off x="3200400" y="475615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2" name="Rounded Rectangle 51"/>
          <p:cNvSpPr/>
          <p:nvPr/>
        </p:nvSpPr>
        <p:spPr>
          <a:xfrm>
            <a:off x="1384300" y="4019550"/>
            <a:ext cx="1346200"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a:t>
            </a:r>
            <a:r>
              <a:rPr lang="en-US" sz="1600" dirty="0" smtClean="0"/>
              <a:t>ecurity </a:t>
            </a:r>
            <a:r>
              <a:rPr lang="en-US" sz="1600" dirty="0"/>
              <a:t>M</a:t>
            </a:r>
            <a:r>
              <a:rPr lang="en-US" sz="1600" dirty="0" smtClean="0"/>
              <a:t>atch </a:t>
            </a:r>
            <a:r>
              <a:rPr lang="en-US" sz="1600" dirty="0"/>
              <a:t>E</a:t>
            </a:r>
            <a:r>
              <a:rPr lang="en-US" sz="1600" dirty="0" smtClean="0"/>
              <a:t>xpression</a:t>
            </a:r>
            <a:endParaRPr lang="en-US" sz="1600" dirty="0"/>
          </a:p>
        </p:txBody>
      </p:sp>
      <p:sp>
        <p:nvSpPr>
          <p:cNvPr id="2" name="Bent-Up Arrow 1"/>
          <p:cNvSpPr/>
          <p:nvPr/>
        </p:nvSpPr>
        <p:spPr>
          <a:xfrm flipH="1">
            <a:off x="1866900" y="4800599"/>
            <a:ext cx="1003300" cy="895350"/>
          </a:xfrm>
          <a:prstGeom prst="ben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4" name="Bent-Up Arrow 53"/>
          <p:cNvSpPr/>
          <p:nvPr/>
        </p:nvSpPr>
        <p:spPr>
          <a:xfrm flipH="1" flipV="1">
            <a:off x="2044700" y="1444927"/>
            <a:ext cx="1003300" cy="850901"/>
          </a:xfrm>
          <a:prstGeom prst="ben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6" name="Bent-Up Arrow 55"/>
          <p:cNvSpPr/>
          <p:nvPr/>
        </p:nvSpPr>
        <p:spPr>
          <a:xfrm flipV="1">
            <a:off x="4013200" y="1444927"/>
            <a:ext cx="850900" cy="850901"/>
          </a:xfrm>
          <a:prstGeom prst="ben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7" name="Right Arrow 56"/>
          <p:cNvSpPr/>
          <p:nvPr/>
        </p:nvSpPr>
        <p:spPr>
          <a:xfrm rot="16200000">
            <a:off x="1860550" y="355600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 name="TextBox 3"/>
          <p:cNvSpPr txBox="1"/>
          <p:nvPr/>
        </p:nvSpPr>
        <p:spPr>
          <a:xfrm>
            <a:off x="5321300" y="4330700"/>
            <a:ext cx="2636069" cy="1200329"/>
          </a:xfrm>
          <a:prstGeom prst="rect">
            <a:avLst/>
          </a:prstGeom>
          <a:noFill/>
        </p:spPr>
        <p:txBody>
          <a:bodyPr wrap="none" rtlCol="0">
            <a:spAutoFit/>
          </a:bodyPr>
          <a:lstStyle/>
          <a:p>
            <a:r>
              <a:rPr lang="en-US" dirty="0" smtClean="0"/>
              <a:t>Document level access</a:t>
            </a:r>
            <a:br>
              <a:rPr lang="en-US" dirty="0" smtClean="0"/>
            </a:br>
            <a:r>
              <a:rPr lang="en-US" dirty="0" smtClean="0"/>
              <a:t>may be selective and </a:t>
            </a:r>
            <a:br>
              <a:rPr lang="en-US" dirty="0" smtClean="0"/>
            </a:br>
            <a:r>
              <a:rPr lang="en-US" dirty="0" smtClean="0"/>
              <a:t>benefit from index use</a:t>
            </a:r>
            <a:r>
              <a:rPr lang="en-US" dirty="0"/>
              <a:t/>
            </a:r>
            <a:br>
              <a:rPr lang="en-US" dirty="0"/>
            </a:br>
            <a:r>
              <a:rPr lang="en-US" dirty="0" smtClean="0"/>
              <a:t>in the first $match phase</a:t>
            </a:r>
          </a:p>
        </p:txBody>
      </p:sp>
    </p:spTree>
    <p:extLst>
      <p:ext uri="{BB962C8B-B14F-4D97-AF65-F5344CB8AC3E}">
        <p14:creationId xmlns:p14="http://schemas.microsoft.com/office/powerpoint/2010/main" val="219631413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Markings Reference Implementation</a:t>
            </a:r>
            <a:endParaRPr lang="en-US" dirty="0"/>
          </a:p>
        </p:txBody>
      </p:sp>
      <p:sp>
        <p:nvSpPr>
          <p:cNvPr id="4" name="Text Placeholder 3"/>
          <p:cNvSpPr>
            <a:spLocks noGrp="1"/>
          </p:cNvSpPr>
          <p:nvPr>
            <p:ph type="body" sz="quarter" idx="11"/>
          </p:nvPr>
        </p:nvSpPr>
        <p:spPr>
          <a:xfrm>
            <a:off x="627957" y="1503680"/>
            <a:ext cx="7899400" cy="4371094"/>
          </a:xfrm>
        </p:spPr>
        <p:txBody>
          <a:bodyPr/>
          <a:lstStyle/>
          <a:p>
            <a:r>
              <a:rPr lang="en-US" dirty="0" smtClean="0"/>
              <a:t>Field visibility is controlled by the </a:t>
            </a:r>
            <a:r>
              <a:rPr lang="en-US" b="1" dirty="0" smtClean="0"/>
              <a:t>"</a:t>
            </a:r>
            <a:r>
              <a:rPr lang="en-US" b="1" dirty="0" err="1" smtClean="0"/>
              <a:t>sl</a:t>
            </a:r>
            <a:r>
              <a:rPr lang="en-US" b="1" dirty="0" smtClean="0"/>
              <a:t>"</a:t>
            </a:r>
            <a:r>
              <a:rPr lang="en-US" dirty="0" smtClean="0"/>
              <a:t> field</a:t>
            </a:r>
          </a:p>
          <a:p>
            <a:r>
              <a:rPr lang="en-US" dirty="0" smtClean="0"/>
              <a:t>Top </a:t>
            </a:r>
            <a:r>
              <a:rPr lang="en-US" dirty="0"/>
              <a:t>level </a:t>
            </a:r>
            <a:r>
              <a:rPr lang="en-US" b="1" dirty="0" smtClean="0"/>
              <a:t>"</a:t>
            </a:r>
            <a:r>
              <a:rPr lang="en-US" b="1" dirty="0" err="1" smtClean="0"/>
              <a:t>sl</a:t>
            </a:r>
            <a:r>
              <a:rPr lang="en-US" b="1" dirty="0" smtClean="0"/>
              <a:t>"</a:t>
            </a:r>
            <a:r>
              <a:rPr lang="en-US" dirty="0" smtClean="0"/>
              <a:t> </a:t>
            </a:r>
            <a:r>
              <a:rPr lang="en-US" dirty="0"/>
              <a:t>applies to the whole </a:t>
            </a:r>
            <a:r>
              <a:rPr lang="en-US" dirty="0" smtClean="0"/>
              <a:t>document</a:t>
            </a:r>
          </a:p>
          <a:p>
            <a:r>
              <a:rPr lang="en-US" dirty="0"/>
              <a:t>Restrictive markings on a parent </a:t>
            </a:r>
            <a:r>
              <a:rPr lang="en-US" dirty="0" smtClean="0"/>
              <a:t>field removes it and any children</a:t>
            </a:r>
            <a:endParaRPr lang="en-US" dirty="0"/>
          </a:p>
        </p:txBody>
      </p:sp>
    </p:spTree>
    <p:extLst>
      <p:ext uri="{BB962C8B-B14F-4D97-AF65-F5344CB8AC3E}">
        <p14:creationId xmlns:p14="http://schemas.microsoft.com/office/powerpoint/2010/main" val="406310944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Markings Reference Implementation</a:t>
            </a:r>
            <a:endParaRPr lang="en-US" dirty="0"/>
          </a:p>
        </p:txBody>
      </p:sp>
      <p:sp>
        <p:nvSpPr>
          <p:cNvPr id="4" name="Text Placeholder 3"/>
          <p:cNvSpPr>
            <a:spLocks noGrp="1"/>
          </p:cNvSpPr>
          <p:nvPr>
            <p:ph type="body" sz="quarter" idx="11"/>
          </p:nvPr>
        </p:nvSpPr>
        <p:spPr>
          <a:xfrm>
            <a:off x="627957" y="1503680"/>
            <a:ext cx="7899400" cy="4371094"/>
          </a:xfrm>
        </p:spPr>
        <p:txBody>
          <a:bodyPr/>
          <a:lstStyle/>
          <a:p>
            <a:pPr marL="0" indent="0">
              <a:lnSpc>
                <a:spcPct val="60000"/>
              </a:lnSpc>
              <a:buNone/>
            </a:pPr>
            <a:r>
              <a:rPr lang="en-US" sz="1400" b="1" dirty="0" smtClean="0">
                <a:solidFill>
                  <a:schemeClr val="tx1"/>
                </a:solidFill>
                <a:latin typeface="Courier"/>
                <a:cs typeface="Courier"/>
              </a:rPr>
              <a:t>{</a:t>
            </a:r>
            <a:endParaRPr lang="en-US" sz="1400" b="1" dirty="0">
              <a:solidFill>
                <a:schemeClr val="tx1"/>
              </a:solidFill>
              <a:latin typeface="Courier"/>
              <a:cs typeface="Courier"/>
            </a:endParaRPr>
          </a:p>
          <a:p>
            <a:pPr marL="0" indent="0">
              <a:lnSpc>
                <a:spcPct val="60000"/>
              </a:lnSpc>
              <a:buNone/>
            </a:pPr>
            <a:r>
              <a:rPr lang="en-US" sz="1400" b="1" dirty="0">
                <a:solidFill>
                  <a:schemeClr val="tx1"/>
                </a:solidFill>
                <a:latin typeface="Courier"/>
                <a:cs typeface="Courier"/>
              </a:rPr>
              <a:t>    _id: 1,</a:t>
            </a:r>
          </a:p>
          <a:p>
            <a:pPr marL="0" indent="0">
              <a:lnSpc>
                <a:spcPct val="60000"/>
              </a:lnSpc>
              <a:buNone/>
            </a:pPr>
            <a:r>
              <a:rPr lang="en-US" sz="1400" b="1" dirty="0">
                <a:solidFill>
                  <a:schemeClr val="tx1"/>
                </a:solidFill>
                <a:latin typeface="Courier"/>
                <a:cs typeface="Courier"/>
              </a:rPr>
              <a:t>    </a:t>
            </a:r>
            <a:r>
              <a:rPr lang="en-US" sz="1400" b="1" dirty="0" err="1">
                <a:solidFill>
                  <a:schemeClr val="tx1"/>
                </a:solidFill>
                <a:latin typeface="Courier"/>
                <a:cs typeface="Courier"/>
              </a:rPr>
              <a:t>sl</a:t>
            </a:r>
            <a:r>
              <a:rPr lang="en-US" sz="1400" b="1" dirty="0">
                <a:solidFill>
                  <a:schemeClr val="tx1"/>
                </a:solidFill>
                <a:latin typeface="Courier"/>
                <a:cs typeface="Courier"/>
              </a:rPr>
              <a:t>: [ [</a:t>
            </a:r>
            <a:r>
              <a:rPr lang="en-US" sz="1400" b="1" dirty="0">
                <a:solidFill>
                  <a:schemeClr val="accent1"/>
                </a:solidFill>
                <a:latin typeface="Courier"/>
                <a:cs typeface="Courier"/>
              </a:rPr>
              <a:t>"A"</a:t>
            </a:r>
            <a:r>
              <a:rPr lang="en-US" sz="1400" b="1" dirty="0">
                <a:solidFill>
                  <a:schemeClr val="tx1"/>
                </a:solidFill>
                <a:latin typeface="Courier"/>
                <a:cs typeface="Courier"/>
              </a:rPr>
              <a:t>, </a:t>
            </a:r>
            <a:r>
              <a:rPr lang="en-US" sz="1400" b="1" dirty="0">
                <a:solidFill>
                  <a:schemeClr val="accent1"/>
                </a:solidFill>
                <a:latin typeface="Courier"/>
                <a:cs typeface="Courier"/>
              </a:rPr>
              <a:t>"B"</a:t>
            </a:r>
            <a:r>
              <a:rPr lang="en-US" sz="1400" b="1" dirty="0">
                <a:solidFill>
                  <a:schemeClr val="tx1"/>
                </a:solidFill>
                <a:latin typeface="Courier"/>
                <a:cs typeface="Courier"/>
              </a:rPr>
              <a:t>], </a:t>
            </a:r>
            <a:r>
              <a:rPr lang="en-US" sz="1400" b="1" dirty="0" smtClean="0">
                <a:solidFill>
                  <a:schemeClr val="tx1"/>
                </a:solidFill>
                <a:latin typeface="Courier"/>
                <a:cs typeface="Courier"/>
              </a:rPr>
              <a:t>[</a:t>
            </a:r>
            <a:r>
              <a:rPr lang="en-US" sz="1400" b="1" dirty="0">
                <a:solidFill>
                  <a:schemeClr val="accent1"/>
                </a:solidFill>
                <a:latin typeface="Courier"/>
                <a:cs typeface="Courier"/>
              </a:rPr>
              <a:t>"</a:t>
            </a:r>
            <a:r>
              <a:rPr lang="en-US" sz="1400" b="1" dirty="0" smtClean="0">
                <a:solidFill>
                  <a:schemeClr val="accent1"/>
                </a:solidFill>
                <a:latin typeface="Courier"/>
                <a:cs typeface="Courier"/>
              </a:rPr>
              <a:t>C</a:t>
            </a:r>
            <a:r>
              <a:rPr lang="en-US" sz="1400" b="1" dirty="0">
                <a:solidFill>
                  <a:schemeClr val="accent1"/>
                </a:solidFill>
                <a:latin typeface="Courier"/>
                <a:cs typeface="Courier"/>
              </a:rPr>
              <a:t>"</a:t>
            </a:r>
            <a:r>
              <a:rPr lang="en-US" sz="1400" b="1" dirty="0" smtClean="0">
                <a:solidFill>
                  <a:schemeClr val="tx1"/>
                </a:solidFill>
                <a:latin typeface="Courier"/>
                <a:cs typeface="Courier"/>
              </a:rPr>
              <a:t>] </a:t>
            </a:r>
            <a:r>
              <a:rPr lang="en-US" sz="1400" b="1" dirty="0">
                <a:solidFill>
                  <a:schemeClr val="tx1"/>
                </a:solidFill>
                <a:latin typeface="Courier"/>
                <a:cs typeface="Courier"/>
              </a:rPr>
              <a:t>]</a:t>
            </a:r>
            <a:r>
              <a:rPr lang="en-US" sz="1400" b="1" dirty="0" smtClean="0">
                <a:solidFill>
                  <a:schemeClr val="tx1"/>
                </a:solidFill>
                <a:latin typeface="Courier"/>
                <a:cs typeface="Courier"/>
              </a:rPr>
              <a:t>,</a:t>
            </a:r>
          </a:p>
          <a:p>
            <a:pPr marL="0" indent="0">
              <a:lnSpc>
                <a:spcPct val="60000"/>
              </a:lnSpc>
              <a:buNone/>
            </a:pPr>
            <a:r>
              <a:rPr lang="en-US" sz="1400" b="1" dirty="0">
                <a:solidFill>
                  <a:schemeClr val="tx1"/>
                </a:solidFill>
                <a:latin typeface="Courier"/>
                <a:cs typeface="Courier"/>
              </a:rPr>
              <a:t> </a:t>
            </a:r>
            <a:r>
              <a:rPr lang="en-US" sz="1400" b="1" dirty="0" smtClean="0">
                <a:solidFill>
                  <a:schemeClr val="tx1"/>
                </a:solidFill>
                <a:latin typeface="Courier"/>
                <a:cs typeface="Courier"/>
              </a:rPr>
              <a:t>   field1 : { </a:t>
            </a:r>
            <a:r>
              <a:rPr lang="en-US" sz="1400" b="1" dirty="0" err="1" smtClean="0">
                <a:solidFill>
                  <a:schemeClr val="tx1"/>
                </a:solidFill>
                <a:latin typeface="Courier"/>
                <a:cs typeface="Courier"/>
              </a:rPr>
              <a:t>sl</a:t>
            </a:r>
            <a:r>
              <a:rPr lang="en-US" sz="1400" b="1" dirty="0" smtClean="0">
                <a:solidFill>
                  <a:schemeClr val="tx1"/>
                </a:solidFill>
                <a:latin typeface="Courier"/>
                <a:cs typeface="Courier"/>
              </a:rPr>
              <a:t> : </a:t>
            </a:r>
            <a:r>
              <a:rPr lang="en-US" sz="1400" b="1" dirty="0">
                <a:solidFill>
                  <a:schemeClr val="tx1"/>
                </a:solidFill>
                <a:latin typeface="Courier"/>
                <a:cs typeface="Courier"/>
              </a:rPr>
              <a:t>[ [</a:t>
            </a:r>
            <a:r>
              <a:rPr lang="en-US" sz="1400" b="1" dirty="0">
                <a:solidFill>
                  <a:schemeClr val="accent1"/>
                </a:solidFill>
                <a:latin typeface="Courier"/>
                <a:cs typeface="Courier"/>
              </a:rPr>
              <a:t>"A"</a:t>
            </a:r>
            <a:r>
              <a:rPr lang="en-US" sz="1400" b="1" dirty="0">
                <a:solidFill>
                  <a:schemeClr val="tx1"/>
                </a:solidFill>
                <a:latin typeface="Courier"/>
                <a:cs typeface="Courier"/>
              </a:rPr>
              <a:t>, </a:t>
            </a:r>
            <a:r>
              <a:rPr lang="en-US" sz="1400" b="1" dirty="0">
                <a:solidFill>
                  <a:schemeClr val="accent1"/>
                </a:solidFill>
                <a:latin typeface="Courier"/>
                <a:cs typeface="Courier"/>
              </a:rPr>
              <a:t>"</a:t>
            </a:r>
            <a:r>
              <a:rPr lang="en-US" sz="1400" b="1" dirty="0" smtClean="0">
                <a:solidFill>
                  <a:schemeClr val="accent1"/>
                </a:solidFill>
                <a:latin typeface="Courier"/>
                <a:cs typeface="Courier"/>
              </a:rPr>
              <a:t>B</a:t>
            </a:r>
            <a:r>
              <a:rPr lang="en-US" sz="1400" b="1" dirty="0">
                <a:solidFill>
                  <a:schemeClr val="accent1"/>
                </a:solidFill>
                <a:latin typeface="Courier"/>
                <a:cs typeface="Courier"/>
              </a:rPr>
              <a:t>"</a:t>
            </a:r>
            <a:r>
              <a:rPr lang="en-US" sz="1400" b="1" dirty="0" smtClean="0">
                <a:solidFill>
                  <a:schemeClr val="tx1"/>
                </a:solidFill>
                <a:latin typeface="Courier"/>
                <a:cs typeface="Courier"/>
              </a:rPr>
              <a:t>] </a:t>
            </a:r>
            <a:r>
              <a:rPr lang="en-US" sz="1400" b="1" dirty="0">
                <a:solidFill>
                  <a:schemeClr val="tx1"/>
                </a:solidFill>
                <a:latin typeface="Courier"/>
                <a:cs typeface="Courier"/>
              </a:rPr>
              <a:t>]</a:t>
            </a:r>
            <a:r>
              <a:rPr lang="en-US" sz="1400" b="1" dirty="0" smtClean="0">
                <a:solidFill>
                  <a:schemeClr val="tx1"/>
                </a:solidFill>
                <a:latin typeface="Courier"/>
                <a:cs typeface="Courier"/>
              </a:rPr>
              <a:t>, data : </a:t>
            </a:r>
            <a:r>
              <a:rPr lang="en-US" sz="1400" b="1" dirty="0" smtClean="0">
                <a:solidFill>
                  <a:schemeClr val="accent1"/>
                </a:solidFill>
                <a:latin typeface="Courier"/>
                <a:cs typeface="Courier"/>
              </a:rPr>
              <a:t>“field1 value” </a:t>
            </a:r>
            <a:r>
              <a:rPr lang="en-US" sz="1400" b="1" dirty="0" smtClean="0">
                <a:solidFill>
                  <a:schemeClr val="tx1"/>
                </a:solidFill>
                <a:latin typeface="Courier"/>
                <a:cs typeface="Courier"/>
              </a:rPr>
              <a:t>},</a:t>
            </a:r>
          </a:p>
          <a:p>
            <a:pPr marL="0" indent="0">
              <a:lnSpc>
                <a:spcPct val="60000"/>
              </a:lnSpc>
              <a:buNone/>
            </a:pPr>
            <a:r>
              <a:rPr lang="en-US" sz="1400" b="1" dirty="0">
                <a:solidFill>
                  <a:schemeClr val="tx1"/>
                </a:solidFill>
                <a:latin typeface="Courier"/>
                <a:cs typeface="Courier"/>
              </a:rPr>
              <a:t> </a:t>
            </a:r>
            <a:r>
              <a:rPr lang="en-US" sz="1400" b="1" dirty="0" smtClean="0">
                <a:solidFill>
                  <a:schemeClr val="tx1"/>
                </a:solidFill>
                <a:latin typeface="Courier"/>
                <a:cs typeface="Courier"/>
              </a:rPr>
              <a:t>   field2 </a:t>
            </a:r>
            <a:r>
              <a:rPr lang="en-US" sz="1400" b="1" dirty="0">
                <a:solidFill>
                  <a:schemeClr val="tx1"/>
                </a:solidFill>
                <a:latin typeface="Courier"/>
                <a:cs typeface="Courier"/>
              </a:rPr>
              <a:t>: </a:t>
            </a:r>
            <a:r>
              <a:rPr lang="en-US" sz="1400" b="1" dirty="0" smtClean="0">
                <a:solidFill>
                  <a:schemeClr val="tx1"/>
                </a:solidFill>
                <a:latin typeface="Courier"/>
                <a:cs typeface="Courier"/>
              </a:rPr>
              <a:t>{ </a:t>
            </a:r>
            <a:r>
              <a:rPr lang="en-US" sz="1400" b="1" dirty="0" err="1" smtClean="0">
                <a:solidFill>
                  <a:schemeClr val="tx1"/>
                </a:solidFill>
                <a:latin typeface="Courier"/>
                <a:cs typeface="Courier"/>
              </a:rPr>
              <a:t>sl</a:t>
            </a:r>
            <a:r>
              <a:rPr lang="en-US" sz="1400" b="1" dirty="0" smtClean="0">
                <a:solidFill>
                  <a:schemeClr val="tx1"/>
                </a:solidFill>
                <a:latin typeface="Courier"/>
                <a:cs typeface="Courier"/>
              </a:rPr>
              <a:t> </a:t>
            </a:r>
            <a:r>
              <a:rPr lang="en-US" sz="1400" b="1" dirty="0">
                <a:solidFill>
                  <a:schemeClr val="tx1"/>
                </a:solidFill>
                <a:latin typeface="Courier"/>
                <a:cs typeface="Courier"/>
              </a:rPr>
              <a:t>: [ </a:t>
            </a:r>
            <a:r>
              <a:rPr lang="en-US" sz="1400" b="1" dirty="0" smtClean="0">
                <a:solidFill>
                  <a:schemeClr val="tx1"/>
                </a:solidFill>
                <a:latin typeface="Courier"/>
                <a:cs typeface="Courier"/>
              </a:rPr>
              <a:t>[</a:t>
            </a:r>
            <a:r>
              <a:rPr lang="en-US" sz="1400" b="1" dirty="0">
                <a:solidFill>
                  <a:schemeClr val="accent1"/>
                </a:solidFill>
                <a:latin typeface="Courier"/>
                <a:cs typeface="Courier"/>
              </a:rPr>
              <a:t>"</a:t>
            </a:r>
            <a:r>
              <a:rPr lang="en-US" sz="1400" b="1" dirty="0" smtClean="0">
                <a:solidFill>
                  <a:schemeClr val="accent1"/>
                </a:solidFill>
                <a:latin typeface="Courier"/>
                <a:cs typeface="Courier"/>
              </a:rPr>
              <a:t>C"</a:t>
            </a:r>
            <a:r>
              <a:rPr lang="en-US" sz="1400" b="1" dirty="0">
                <a:solidFill>
                  <a:schemeClr val="tx1"/>
                </a:solidFill>
                <a:latin typeface="Courier"/>
                <a:cs typeface="Courier"/>
              </a:rPr>
              <a:t>] ], data : </a:t>
            </a:r>
            <a:r>
              <a:rPr lang="en-US" sz="1400" b="1" dirty="0" smtClean="0">
                <a:solidFill>
                  <a:schemeClr val="accent1"/>
                </a:solidFill>
                <a:latin typeface="Courier"/>
                <a:cs typeface="Courier"/>
              </a:rPr>
              <a:t>“field2 value” </a:t>
            </a:r>
            <a:r>
              <a:rPr lang="en-US" sz="1400" b="1" dirty="0" smtClean="0">
                <a:solidFill>
                  <a:schemeClr val="tx1"/>
                </a:solidFill>
                <a:latin typeface="Courier"/>
                <a:cs typeface="Courier"/>
              </a:rPr>
              <a:t>},</a:t>
            </a:r>
          </a:p>
          <a:p>
            <a:pPr marL="0" indent="0">
              <a:lnSpc>
                <a:spcPct val="60000"/>
              </a:lnSpc>
              <a:buNone/>
            </a:pPr>
            <a:r>
              <a:rPr lang="en-US" sz="1400" b="1" dirty="0">
                <a:solidFill>
                  <a:schemeClr val="tx1"/>
                </a:solidFill>
                <a:latin typeface="Courier"/>
                <a:cs typeface="Courier"/>
              </a:rPr>
              <a:t> </a:t>
            </a:r>
            <a:r>
              <a:rPr lang="en-US" sz="1400" b="1" dirty="0" smtClean="0">
                <a:solidFill>
                  <a:schemeClr val="tx1"/>
                </a:solidFill>
                <a:latin typeface="Courier"/>
                <a:cs typeface="Courier"/>
              </a:rPr>
              <a:t>   field3 </a:t>
            </a:r>
            <a:r>
              <a:rPr lang="en-US" sz="1400" b="1" dirty="0">
                <a:solidFill>
                  <a:schemeClr val="tx1"/>
                </a:solidFill>
                <a:latin typeface="Courier"/>
                <a:cs typeface="Courier"/>
              </a:rPr>
              <a:t>: { </a:t>
            </a:r>
            <a:r>
              <a:rPr lang="en-US" sz="1400" b="1" dirty="0" err="1">
                <a:solidFill>
                  <a:schemeClr val="tx1"/>
                </a:solidFill>
                <a:latin typeface="Courier"/>
                <a:cs typeface="Courier"/>
              </a:rPr>
              <a:t>sl</a:t>
            </a:r>
            <a:r>
              <a:rPr lang="en-US" sz="1400" b="1" dirty="0">
                <a:solidFill>
                  <a:schemeClr val="tx1"/>
                </a:solidFill>
                <a:latin typeface="Courier"/>
                <a:cs typeface="Courier"/>
              </a:rPr>
              <a:t> : </a:t>
            </a:r>
            <a:r>
              <a:rPr lang="en-US" sz="1400" b="1" dirty="0" smtClean="0">
                <a:solidFill>
                  <a:schemeClr val="tx1"/>
                </a:solidFill>
                <a:latin typeface="Courier"/>
                <a:cs typeface="Courier"/>
              </a:rPr>
              <a:t>[ [</a:t>
            </a:r>
            <a:r>
              <a:rPr lang="en-US" sz="1400" b="1" dirty="0">
                <a:solidFill>
                  <a:schemeClr val="accent1"/>
                </a:solidFill>
                <a:latin typeface="Courier"/>
                <a:cs typeface="Courier"/>
              </a:rPr>
              <a:t>"A"</a:t>
            </a:r>
            <a:r>
              <a:rPr lang="en-US" sz="1400" b="1" dirty="0">
                <a:solidFill>
                  <a:schemeClr val="tx1"/>
                </a:solidFill>
                <a:latin typeface="Courier"/>
                <a:cs typeface="Courier"/>
              </a:rPr>
              <a:t>, </a:t>
            </a:r>
            <a:r>
              <a:rPr lang="en-US" sz="1400" b="1" dirty="0">
                <a:solidFill>
                  <a:schemeClr val="accent1"/>
                </a:solidFill>
                <a:latin typeface="Courier"/>
                <a:cs typeface="Courier"/>
              </a:rPr>
              <a:t>"</a:t>
            </a:r>
            <a:r>
              <a:rPr lang="en-US" sz="1400" b="1" dirty="0" smtClean="0">
                <a:solidFill>
                  <a:schemeClr val="accent1"/>
                </a:solidFill>
                <a:latin typeface="Courier"/>
                <a:cs typeface="Courier"/>
              </a:rPr>
              <a:t>C"</a:t>
            </a:r>
            <a:r>
              <a:rPr lang="en-US" sz="1400" b="1" dirty="0" smtClean="0">
                <a:solidFill>
                  <a:schemeClr val="tx1"/>
                </a:solidFill>
                <a:latin typeface="Courier"/>
                <a:cs typeface="Courier"/>
              </a:rPr>
              <a:t>], [</a:t>
            </a:r>
            <a:r>
              <a:rPr lang="en-US" sz="1400" b="1" dirty="0">
                <a:solidFill>
                  <a:schemeClr val="accent1"/>
                </a:solidFill>
                <a:latin typeface="Courier"/>
                <a:cs typeface="Courier"/>
              </a:rPr>
              <a:t>"</a:t>
            </a:r>
            <a:r>
              <a:rPr lang="en-US" sz="1400" b="1" dirty="0" smtClean="0">
                <a:solidFill>
                  <a:schemeClr val="accent1"/>
                </a:solidFill>
                <a:latin typeface="Courier"/>
                <a:cs typeface="Courier"/>
              </a:rPr>
              <a:t>B</a:t>
            </a:r>
            <a:r>
              <a:rPr lang="en-US" sz="1400" b="1" dirty="0">
                <a:solidFill>
                  <a:schemeClr val="accent1"/>
                </a:solidFill>
                <a:latin typeface="Courier"/>
                <a:cs typeface="Courier"/>
              </a:rPr>
              <a:t>"</a:t>
            </a:r>
            <a:r>
              <a:rPr lang="en-US" sz="1400" b="1" dirty="0" smtClean="0">
                <a:solidFill>
                  <a:schemeClr val="accent1"/>
                </a:solidFill>
                <a:latin typeface="Courier"/>
                <a:cs typeface="Courier"/>
              </a:rPr>
              <a:t>, </a:t>
            </a:r>
            <a:r>
              <a:rPr lang="en-US" sz="1400" b="1" dirty="0">
                <a:solidFill>
                  <a:schemeClr val="accent1"/>
                </a:solidFill>
                <a:latin typeface="Courier"/>
                <a:cs typeface="Courier"/>
              </a:rPr>
              <a:t>"</a:t>
            </a:r>
            <a:r>
              <a:rPr lang="en-US" sz="1400" b="1" dirty="0" smtClean="0">
                <a:solidFill>
                  <a:schemeClr val="accent1"/>
                </a:solidFill>
                <a:latin typeface="Courier"/>
                <a:cs typeface="Courier"/>
              </a:rPr>
              <a:t>D</a:t>
            </a:r>
            <a:r>
              <a:rPr lang="en-US" sz="1400" b="1" dirty="0">
                <a:solidFill>
                  <a:schemeClr val="accent1"/>
                </a:solidFill>
                <a:latin typeface="Courier"/>
                <a:cs typeface="Courier"/>
              </a:rPr>
              <a:t>"</a:t>
            </a:r>
            <a:r>
              <a:rPr lang="en-US" sz="1400" b="1" dirty="0" smtClean="0">
                <a:solidFill>
                  <a:schemeClr val="tx1"/>
                </a:solidFill>
                <a:latin typeface="Courier"/>
                <a:cs typeface="Courier"/>
              </a:rPr>
              <a:t>] </a:t>
            </a:r>
            <a:r>
              <a:rPr lang="en-US" sz="1400" b="1" dirty="0">
                <a:solidFill>
                  <a:schemeClr val="tx1"/>
                </a:solidFill>
                <a:latin typeface="Courier"/>
                <a:cs typeface="Courier"/>
              </a:rPr>
              <a:t>], data : </a:t>
            </a:r>
            <a:r>
              <a:rPr lang="en-US" sz="1400" b="1" dirty="0">
                <a:solidFill>
                  <a:schemeClr val="accent1"/>
                </a:solidFill>
                <a:latin typeface="Courier"/>
                <a:cs typeface="Courier"/>
              </a:rPr>
              <a:t>“</a:t>
            </a:r>
            <a:r>
              <a:rPr lang="en-US" sz="1400" b="1" dirty="0" smtClean="0">
                <a:solidFill>
                  <a:schemeClr val="accent1"/>
                </a:solidFill>
                <a:latin typeface="Courier"/>
                <a:cs typeface="Courier"/>
              </a:rPr>
              <a:t>field3 </a:t>
            </a:r>
            <a:r>
              <a:rPr lang="en-US" sz="1400" b="1" dirty="0">
                <a:solidFill>
                  <a:schemeClr val="accent1"/>
                </a:solidFill>
                <a:latin typeface="Courier"/>
                <a:cs typeface="Courier"/>
              </a:rPr>
              <a:t>value” </a:t>
            </a:r>
            <a:r>
              <a:rPr lang="en-US" sz="1400" b="1" dirty="0" smtClean="0">
                <a:solidFill>
                  <a:schemeClr val="tx1"/>
                </a:solidFill>
                <a:latin typeface="Courier"/>
                <a:cs typeface="Courier"/>
              </a:rPr>
              <a:t>}</a:t>
            </a:r>
          </a:p>
          <a:p>
            <a:pPr marL="0" indent="0">
              <a:lnSpc>
                <a:spcPct val="60000"/>
              </a:lnSpc>
              <a:buNone/>
            </a:pPr>
            <a:r>
              <a:rPr lang="en-US" sz="1400" b="1" dirty="0" smtClean="0">
                <a:solidFill>
                  <a:schemeClr val="tx1"/>
                </a:solidFill>
                <a:latin typeface="Courier"/>
                <a:cs typeface="Courier"/>
              </a:rPr>
              <a:t>} </a:t>
            </a:r>
          </a:p>
        </p:txBody>
      </p:sp>
      <p:sp>
        <p:nvSpPr>
          <p:cNvPr id="7" name="TextBox 6"/>
          <p:cNvSpPr txBox="1"/>
          <p:nvPr/>
        </p:nvSpPr>
        <p:spPr>
          <a:xfrm>
            <a:off x="1841500" y="3732701"/>
            <a:ext cx="5423428" cy="2117503"/>
          </a:xfrm>
          <a:prstGeom prst="rect">
            <a:avLst/>
          </a:prstGeom>
          <a:noFill/>
        </p:spPr>
        <p:txBody>
          <a:bodyPr wrap="none" rtlCol="0">
            <a:spAutoFit/>
          </a:bodyPr>
          <a:lstStyle/>
          <a:p>
            <a:pPr>
              <a:lnSpc>
                <a:spcPct val="110000"/>
              </a:lnSpc>
            </a:pPr>
            <a:r>
              <a:rPr lang="en-US" sz="2400" dirty="0"/>
              <a:t>User needs </a:t>
            </a:r>
            <a:r>
              <a:rPr lang="en-US" sz="2400" b="1" dirty="0">
                <a:latin typeface="Courier"/>
                <a:cs typeface="Courier"/>
              </a:rPr>
              <a:t>A&amp;B|</a:t>
            </a:r>
            <a:r>
              <a:rPr lang="en-US" sz="2400" b="1" dirty="0" smtClean="0">
                <a:latin typeface="Courier"/>
                <a:cs typeface="Courier"/>
              </a:rPr>
              <a:t>C</a:t>
            </a:r>
            <a:r>
              <a:rPr lang="en-US" sz="2400" dirty="0" smtClean="0"/>
              <a:t> </a:t>
            </a:r>
            <a:r>
              <a:rPr lang="en-US" sz="2400" dirty="0"/>
              <a:t>to see the document</a:t>
            </a:r>
          </a:p>
          <a:p>
            <a:pPr>
              <a:lnSpc>
                <a:spcPct val="110000"/>
              </a:lnSpc>
            </a:pPr>
            <a:r>
              <a:rPr lang="en-US" sz="2400" dirty="0"/>
              <a:t>User needs </a:t>
            </a:r>
            <a:r>
              <a:rPr lang="en-US" sz="2400" b="1" dirty="0">
                <a:latin typeface="Courier"/>
                <a:cs typeface="Courier"/>
              </a:rPr>
              <a:t>A&amp;</a:t>
            </a:r>
            <a:r>
              <a:rPr lang="en-US" sz="2400" b="1" dirty="0" smtClean="0">
                <a:latin typeface="Courier"/>
                <a:cs typeface="Courier"/>
              </a:rPr>
              <a:t>B</a:t>
            </a:r>
            <a:r>
              <a:rPr lang="en-US" sz="2400" dirty="0"/>
              <a:t> to see field1</a:t>
            </a:r>
          </a:p>
          <a:p>
            <a:pPr>
              <a:lnSpc>
                <a:spcPct val="110000"/>
              </a:lnSpc>
            </a:pPr>
            <a:r>
              <a:rPr lang="en-US" sz="2400" dirty="0"/>
              <a:t>User needs </a:t>
            </a:r>
            <a:r>
              <a:rPr lang="en-US" sz="2400" b="1" dirty="0" smtClean="0">
                <a:latin typeface="Courier"/>
                <a:cs typeface="Courier"/>
              </a:rPr>
              <a:t>C</a:t>
            </a:r>
            <a:r>
              <a:rPr lang="en-US" sz="2400" dirty="0"/>
              <a:t> to see field2</a:t>
            </a:r>
          </a:p>
          <a:p>
            <a:pPr>
              <a:lnSpc>
                <a:spcPct val="110000"/>
              </a:lnSpc>
            </a:pPr>
            <a:r>
              <a:rPr lang="en-US" sz="2400" dirty="0"/>
              <a:t>User needs </a:t>
            </a:r>
            <a:r>
              <a:rPr lang="en-US" sz="2400" b="1" dirty="0">
                <a:latin typeface="Courier"/>
                <a:cs typeface="Courier"/>
              </a:rPr>
              <a:t>A&amp;C|B&amp;D</a:t>
            </a:r>
            <a:r>
              <a:rPr lang="en-US" sz="2400" dirty="0"/>
              <a:t> to see field3</a:t>
            </a:r>
          </a:p>
          <a:p>
            <a:pPr>
              <a:lnSpc>
                <a:spcPct val="110000"/>
              </a:lnSpc>
            </a:pPr>
            <a:endParaRPr lang="en-US" sz="2400" dirty="0"/>
          </a:p>
        </p:txBody>
      </p:sp>
    </p:spTree>
    <p:extLst>
      <p:ext uri="{BB962C8B-B14F-4D97-AF65-F5344CB8AC3E}">
        <p14:creationId xmlns:p14="http://schemas.microsoft.com/office/powerpoint/2010/main" val="8923348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Markings Reference Implementation</a:t>
            </a:r>
            <a:endParaRPr lang="en-US" dirty="0"/>
          </a:p>
        </p:txBody>
      </p:sp>
      <p:sp>
        <p:nvSpPr>
          <p:cNvPr id="4" name="Text Placeholder 3"/>
          <p:cNvSpPr>
            <a:spLocks noGrp="1"/>
          </p:cNvSpPr>
          <p:nvPr>
            <p:ph type="body" sz="quarter" idx="11"/>
          </p:nvPr>
        </p:nvSpPr>
        <p:spPr>
          <a:xfrm>
            <a:off x="627957" y="1503680"/>
            <a:ext cx="7899400" cy="4371094"/>
          </a:xfrm>
        </p:spPr>
        <p:txBody>
          <a:bodyPr/>
          <a:lstStyle/>
          <a:p>
            <a:pPr marL="0" indent="0">
              <a:lnSpc>
                <a:spcPct val="60000"/>
              </a:lnSpc>
              <a:buNone/>
            </a:pPr>
            <a:r>
              <a:rPr lang="en-US" sz="1400" b="1" dirty="0" smtClean="0">
                <a:solidFill>
                  <a:schemeClr val="tx1"/>
                </a:solidFill>
                <a:latin typeface="Courier"/>
                <a:cs typeface="Courier"/>
              </a:rPr>
              <a:t>{</a:t>
            </a:r>
          </a:p>
          <a:p>
            <a:pPr marL="0" indent="0">
              <a:lnSpc>
                <a:spcPct val="60000"/>
              </a:lnSpc>
              <a:buNone/>
            </a:pPr>
            <a:r>
              <a:rPr lang="en-US" sz="1400" b="1" dirty="0" smtClean="0">
                <a:solidFill>
                  <a:schemeClr val="tx1"/>
                </a:solidFill>
                <a:latin typeface="Courier"/>
                <a:cs typeface="Courier"/>
              </a:rPr>
              <a:t>    _id: 2,</a:t>
            </a:r>
          </a:p>
          <a:p>
            <a:pPr marL="0" indent="0">
              <a:lnSpc>
                <a:spcPct val="60000"/>
              </a:lnSpc>
              <a:buNone/>
            </a:pPr>
            <a:r>
              <a:rPr lang="en-US" sz="1400" b="1" dirty="0" smtClean="0">
                <a:solidFill>
                  <a:schemeClr val="tx1"/>
                </a:solidFill>
                <a:latin typeface="Courier"/>
                <a:cs typeface="Courier"/>
              </a:rPr>
              <a:t>    </a:t>
            </a:r>
            <a:r>
              <a:rPr lang="en-US" sz="1400" b="1" dirty="0" err="1" smtClean="0">
                <a:solidFill>
                  <a:schemeClr val="tx1"/>
                </a:solidFill>
                <a:latin typeface="Courier"/>
                <a:cs typeface="Courier"/>
              </a:rPr>
              <a:t>sl</a:t>
            </a:r>
            <a:r>
              <a:rPr lang="en-US" sz="1400" b="1" dirty="0" smtClean="0">
                <a:solidFill>
                  <a:schemeClr val="tx1"/>
                </a:solidFill>
                <a:latin typeface="Courier"/>
                <a:cs typeface="Courier"/>
              </a:rPr>
              <a:t>: [ [</a:t>
            </a:r>
            <a:r>
              <a:rPr lang="en-US" sz="1400" b="1" dirty="0" smtClean="0">
                <a:solidFill>
                  <a:schemeClr val="accent1"/>
                </a:solidFill>
                <a:latin typeface="Courier"/>
                <a:cs typeface="Courier"/>
              </a:rPr>
              <a:t>"A"</a:t>
            </a:r>
            <a:r>
              <a:rPr lang="en-US" sz="1400" b="1" dirty="0" smtClean="0">
                <a:solidFill>
                  <a:schemeClr val="tx1"/>
                </a:solidFill>
                <a:latin typeface="Courier"/>
                <a:cs typeface="Courier"/>
              </a:rPr>
              <a:t>, </a:t>
            </a:r>
            <a:r>
              <a:rPr lang="en-US" sz="1400" b="1" dirty="0" smtClean="0">
                <a:solidFill>
                  <a:schemeClr val="accent1"/>
                </a:solidFill>
                <a:latin typeface="Courier"/>
                <a:cs typeface="Courier"/>
              </a:rPr>
              <a:t>"B", "C"</a:t>
            </a:r>
            <a:r>
              <a:rPr lang="en-US" sz="1400" b="1" dirty="0" smtClean="0">
                <a:solidFill>
                  <a:schemeClr val="tx1"/>
                </a:solidFill>
                <a:latin typeface="Courier"/>
                <a:cs typeface="Courier"/>
              </a:rPr>
              <a:t>], [</a:t>
            </a:r>
            <a:r>
              <a:rPr lang="en-US" sz="1400" b="1" dirty="0" smtClean="0">
                <a:solidFill>
                  <a:schemeClr val="accent1"/>
                </a:solidFill>
                <a:latin typeface="Courier"/>
                <a:cs typeface="Courier"/>
              </a:rPr>
              <a:t>"A", "B", "D"</a:t>
            </a:r>
            <a:r>
              <a:rPr lang="en-US" sz="1400" b="1" dirty="0" smtClean="0">
                <a:solidFill>
                  <a:schemeClr val="tx1"/>
                </a:solidFill>
                <a:latin typeface="Courier"/>
                <a:cs typeface="Courier"/>
              </a:rPr>
              <a:t>] ],</a:t>
            </a:r>
          </a:p>
          <a:p>
            <a:pPr marL="0" indent="0">
              <a:lnSpc>
                <a:spcPct val="60000"/>
              </a:lnSpc>
              <a:buNone/>
            </a:pPr>
            <a:r>
              <a:rPr lang="en-US" sz="1400" b="1" dirty="0" smtClean="0">
                <a:solidFill>
                  <a:schemeClr val="tx1"/>
                </a:solidFill>
                <a:latin typeface="Courier"/>
                <a:cs typeface="Courier"/>
              </a:rPr>
              <a:t>    field1 : { </a:t>
            </a:r>
            <a:r>
              <a:rPr lang="en-US" sz="1400" b="1" dirty="0" err="1" smtClean="0">
                <a:solidFill>
                  <a:schemeClr val="tx1"/>
                </a:solidFill>
                <a:latin typeface="Courier"/>
                <a:cs typeface="Courier"/>
              </a:rPr>
              <a:t>sl</a:t>
            </a:r>
            <a:r>
              <a:rPr lang="en-US" sz="1400" b="1" dirty="0" smtClean="0">
                <a:solidFill>
                  <a:schemeClr val="tx1"/>
                </a:solidFill>
                <a:latin typeface="Courier"/>
                <a:cs typeface="Courier"/>
              </a:rPr>
              <a:t> : [ [</a:t>
            </a:r>
            <a:r>
              <a:rPr lang="en-US" sz="1400" b="1" dirty="0" smtClean="0">
                <a:solidFill>
                  <a:schemeClr val="accent1"/>
                </a:solidFill>
                <a:latin typeface="Courier"/>
                <a:cs typeface="Courier"/>
              </a:rPr>
              <a:t>"A"</a:t>
            </a:r>
            <a:r>
              <a:rPr lang="en-US" sz="1400" b="1" dirty="0" smtClean="0">
                <a:solidFill>
                  <a:schemeClr val="tx1"/>
                </a:solidFill>
                <a:latin typeface="Courier"/>
                <a:cs typeface="Courier"/>
              </a:rPr>
              <a:t>, </a:t>
            </a:r>
            <a:r>
              <a:rPr lang="en-US" sz="1400" b="1" dirty="0" smtClean="0">
                <a:solidFill>
                  <a:schemeClr val="accent1"/>
                </a:solidFill>
                <a:latin typeface="Courier"/>
                <a:cs typeface="Courier"/>
              </a:rPr>
              <a:t>"B"</a:t>
            </a:r>
            <a:r>
              <a:rPr lang="en-US" sz="1400" b="1" dirty="0" smtClean="0">
                <a:solidFill>
                  <a:schemeClr val="tx1"/>
                </a:solidFill>
                <a:latin typeface="Courier"/>
                <a:cs typeface="Courier"/>
              </a:rPr>
              <a:t>] ],  </a:t>
            </a:r>
          </a:p>
          <a:p>
            <a:pPr marL="0" indent="0">
              <a:lnSpc>
                <a:spcPct val="60000"/>
              </a:lnSpc>
              <a:buNone/>
            </a:pPr>
            <a:r>
              <a:rPr lang="en-US" sz="1400" b="1" dirty="0" smtClean="0">
                <a:solidFill>
                  <a:schemeClr val="tx1"/>
                </a:solidFill>
                <a:latin typeface="Courier"/>
                <a:cs typeface="Courier"/>
              </a:rPr>
              <a:t>        field2 : { </a:t>
            </a:r>
            <a:r>
              <a:rPr lang="en-US" sz="1400" b="1" dirty="0" err="1" smtClean="0">
                <a:solidFill>
                  <a:schemeClr val="tx1"/>
                </a:solidFill>
                <a:latin typeface="Courier"/>
                <a:cs typeface="Courier"/>
              </a:rPr>
              <a:t>sl</a:t>
            </a:r>
            <a:r>
              <a:rPr lang="en-US" sz="1400" b="1" dirty="0" smtClean="0">
                <a:solidFill>
                  <a:schemeClr val="tx1"/>
                </a:solidFill>
                <a:latin typeface="Courier"/>
                <a:cs typeface="Courier"/>
              </a:rPr>
              <a:t> : [ [</a:t>
            </a:r>
            <a:r>
              <a:rPr lang="en-US" sz="1400" b="1" dirty="0" smtClean="0">
                <a:solidFill>
                  <a:schemeClr val="accent1"/>
                </a:solidFill>
                <a:latin typeface="Courier"/>
                <a:cs typeface="Courier"/>
              </a:rPr>
              <a:t>"C"</a:t>
            </a:r>
            <a:r>
              <a:rPr lang="en-US" sz="1400" b="1" dirty="0" smtClean="0">
                <a:solidFill>
                  <a:schemeClr val="tx1"/>
                </a:solidFill>
                <a:latin typeface="Courier"/>
                <a:cs typeface="Courier"/>
              </a:rPr>
              <a:t>] ], data : </a:t>
            </a:r>
            <a:r>
              <a:rPr lang="en-US" sz="1400" b="1" dirty="0">
                <a:solidFill>
                  <a:schemeClr val="accent1"/>
                </a:solidFill>
                <a:latin typeface="Courier"/>
                <a:cs typeface="Courier"/>
              </a:rPr>
              <a:t>"</a:t>
            </a:r>
            <a:r>
              <a:rPr lang="en-US" sz="1400" b="1" dirty="0" smtClean="0">
                <a:solidFill>
                  <a:schemeClr val="accent1"/>
                </a:solidFill>
                <a:latin typeface="Courier"/>
                <a:cs typeface="Courier"/>
              </a:rPr>
              <a:t>field2 value" </a:t>
            </a:r>
            <a:r>
              <a:rPr lang="en-US" sz="1400" b="1" dirty="0" smtClean="0">
                <a:solidFill>
                  <a:schemeClr val="tx1"/>
                </a:solidFill>
                <a:latin typeface="Courier"/>
                <a:cs typeface="Courier"/>
              </a:rPr>
              <a:t>},</a:t>
            </a:r>
          </a:p>
          <a:p>
            <a:pPr marL="0" indent="0">
              <a:lnSpc>
                <a:spcPct val="60000"/>
              </a:lnSpc>
              <a:buNone/>
            </a:pPr>
            <a:r>
              <a:rPr lang="en-US" sz="1400" b="1" dirty="0" smtClean="0">
                <a:solidFill>
                  <a:schemeClr val="tx1"/>
                </a:solidFill>
                <a:latin typeface="Courier"/>
                <a:cs typeface="Courier"/>
              </a:rPr>
              <a:t>        field3 : { </a:t>
            </a:r>
            <a:r>
              <a:rPr lang="en-US" sz="1400" b="1" dirty="0" err="1" smtClean="0">
                <a:solidFill>
                  <a:schemeClr val="tx1"/>
                </a:solidFill>
                <a:latin typeface="Courier"/>
                <a:cs typeface="Courier"/>
              </a:rPr>
              <a:t>sl</a:t>
            </a:r>
            <a:r>
              <a:rPr lang="en-US" sz="1400" b="1" dirty="0" smtClean="0">
                <a:solidFill>
                  <a:schemeClr val="tx1"/>
                </a:solidFill>
                <a:latin typeface="Courier"/>
                <a:cs typeface="Courier"/>
              </a:rPr>
              <a:t> : [ [</a:t>
            </a:r>
            <a:r>
              <a:rPr lang="en-US" sz="1400" b="1" dirty="0">
                <a:solidFill>
                  <a:schemeClr val="accent1"/>
                </a:solidFill>
                <a:latin typeface="Courier"/>
                <a:cs typeface="Courier"/>
              </a:rPr>
              <a:t>"</a:t>
            </a:r>
            <a:r>
              <a:rPr lang="en-US" sz="1400" b="1" dirty="0" smtClean="0">
                <a:solidFill>
                  <a:schemeClr val="accent1"/>
                </a:solidFill>
                <a:latin typeface="Courier"/>
                <a:cs typeface="Courier"/>
              </a:rPr>
              <a:t>D"</a:t>
            </a:r>
            <a:r>
              <a:rPr lang="en-US" sz="1400" b="1" dirty="0" smtClean="0">
                <a:solidFill>
                  <a:schemeClr val="tx1"/>
                </a:solidFill>
                <a:latin typeface="Courier"/>
                <a:cs typeface="Courier"/>
              </a:rPr>
              <a:t>] ], data : </a:t>
            </a:r>
            <a:r>
              <a:rPr lang="en-US" sz="1400" b="1" dirty="0">
                <a:solidFill>
                  <a:schemeClr val="accent1"/>
                </a:solidFill>
                <a:latin typeface="Courier"/>
                <a:cs typeface="Courier"/>
              </a:rPr>
              <a:t>"</a:t>
            </a:r>
            <a:r>
              <a:rPr lang="en-US" sz="1400" b="1" dirty="0" smtClean="0">
                <a:solidFill>
                  <a:schemeClr val="accent1"/>
                </a:solidFill>
                <a:latin typeface="Courier"/>
                <a:cs typeface="Courier"/>
              </a:rPr>
              <a:t>field3 value" </a:t>
            </a:r>
            <a:r>
              <a:rPr lang="en-US" sz="1400" b="1" dirty="0" smtClean="0">
                <a:solidFill>
                  <a:schemeClr val="tx1"/>
                </a:solidFill>
                <a:latin typeface="Courier"/>
                <a:cs typeface="Courier"/>
              </a:rPr>
              <a:t>}</a:t>
            </a:r>
            <a:endParaRPr lang="en-US" sz="1400" b="1" dirty="0" smtClean="0">
              <a:solidFill>
                <a:schemeClr val="accent1"/>
              </a:solidFill>
              <a:latin typeface="Courier"/>
              <a:cs typeface="Courier"/>
            </a:endParaRPr>
          </a:p>
          <a:p>
            <a:pPr marL="0" indent="0">
              <a:lnSpc>
                <a:spcPct val="60000"/>
              </a:lnSpc>
              <a:buNone/>
            </a:pPr>
            <a:r>
              <a:rPr lang="en-US" sz="1400" b="1" dirty="0" smtClean="0">
                <a:solidFill>
                  <a:schemeClr val="accent1"/>
                </a:solidFill>
                <a:latin typeface="Courier"/>
                <a:cs typeface="Courier"/>
              </a:rPr>
              <a:t>    </a:t>
            </a:r>
            <a:r>
              <a:rPr lang="en-US" sz="1400" b="1" dirty="0" smtClean="0">
                <a:solidFill>
                  <a:schemeClr val="tx1"/>
                </a:solidFill>
                <a:latin typeface="Courier"/>
                <a:cs typeface="Courier"/>
              </a:rPr>
              <a:t>}</a:t>
            </a:r>
          </a:p>
          <a:p>
            <a:pPr marL="0" indent="0">
              <a:lnSpc>
                <a:spcPct val="60000"/>
              </a:lnSpc>
              <a:buNone/>
            </a:pPr>
            <a:r>
              <a:rPr lang="en-US" sz="1400" b="1" dirty="0" smtClean="0">
                <a:solidFill>
                  <a:schemeClr val="tx1"/>
                </a:solidFill>
                <a:latin typeface="Courier"/>
                <a:cs typeface="Courier"/>
              </a:rPr>
              <a:t>} </a:t>
            </a:r>
            <a:endParaRPr lang="en-US" sz="1400" b="1" dirty="0">
              <a:solidFill>
                <a:schemeClr val="tx1"/>
              </a:solidFill>
              <a:latin typeface="Courier"/>
              <a:cs typeface="Courier"/>
            </a:endParaRPr>
          </a:p>
        </p:txBody>
      </p:sp>
      <p:sp>
        <p:nvSpPr>
          <p:cNvPr id="7" name="TextBox 6"/>
          <p:cNvSpPr txBox="1"/>
          <p:nvPr/>
        </p:nvSpPr>
        <p:spPr>
          <a:xfrm>
            <a:off x="1841500" y="3732701"/>
            <a:ext cx="6532558" cy="1711238"/>
          </a:xfrm>
          <a:prstGeom prst="rect">
            <a:avLst/>
          </a:prstGeom>
          <a:noFill/>
        </p:spPr>
        <p:txBody>
          <a:bodyPr wrap="none" rtlCol="0">
            <a:spAutoFit/>
          </a:bodyPr>
          <a:lstStyle/>
          <a:p>
            <a:pPr>
              <a:lnSpc>
                <a:spcPct val="110000"/>
              </a:lnSpc>
            </a:pPr>
            <a:r>
              <a:rPr lang="en-US" sz="2400" dirty="0"/>
              <a:t>User needs </a:t>
            </a:r>
            <a:r>
              <a:rPr lang="en-US" sz="2400" b="1" dirty="0">
                <a:latin typeface="Courier"/>
                <a:cs typeface="Courier"/>
              </a:rPr>
              <a:t>A&amp;</a:t>
            </a:r>
            <a:r>
              <a:rPr lang="en-US" sz="2400" b="1" dirty="0" smtClean="0">
                <a:latin typeface="Courier"/>
                <a:cs typeface="Courier"/>
              </a:rPr>
              <a:t>B&amp;C|A&amp;B</a:t>
            </a:r>
            <a:r>
              <a:rPr lang="en-US" sz="2400" b="1" dirty="0">
                <a:latin typeface="Courier"/>
                <a:cs typeface="Courier"/>
              </a:rPr>
              <a:t>&amp;D</a:t>
            </a:r>
            <a:r>
              <a:rPr lang="en-US" sz="2400" dirty="0"/>
              <a:t> to see the document</a:t>
            </a:r>
          </a:p>
          <a:p>
            <a:pPr>
              <a:lnSpc>
                <a:spcPct val="110000"/>
              </a:lnSpc>
            </a:pPr>
            <a:r>
              <a:rPr lang="en-US" sz="2400" dirty="0" smtClean="0"/>
              <a:t>User </a:t>
            </a:r>
            <a:r>
              <a:rPr lang="en-US" sz="2400" dirty="0"/>
              <a:t>needs </a:t>
            </a:r>
            <a:r>
              <a:rPr lang="en-US" sz="2400" b="1" dirty="0"/>
              <a:t>A&amp;B</a:t>
            </a:r>
            <a:r>
              <a:rPr lang="en-US" sz="2400" dirty="0"/>
              <a:t> to see field1</a:t>
            </a:r>
          </a:p>
          <a:p>
            <a:pPr>
              <a:lnSpc>
                <a:spcPct val="110000"/>
              </a:lnSpc>
            </a:pPr>
            <a:r>
              <a:rPr lang="en-US" sz="2400" dirty="0"/>
              <a:t>User needs </a:t>
            </a:r>
            <a:r>
              <a:rPr lang="en-US" sz="2400" b="1" dirty="0"/>
              <a:t>A&amp;B&amp;C</a:t>
            </a:r>
            <a:r>
              <a:rPr lang="en-US" sz="2400" dirty="0"/>
              <a:t> to see </a:t>
            </a:r>
            <a:r>
              <a:rPr lang="en-US" sz="2400" dirty="0" smtClean="0"/>
              <a:t>field1.field2</a:t>
            </a:r>
            <a:endParaRPr lang="en-US" sz="2400" dirty="0"/>
          </a:p>
          <a:p>
            <a:pPr>
              <a:lnSpc>
                <a:spcPct val="110000"/>
              </a:lnSpc>
            </a:pPr>
            <a:r>
              <a:rPr lang="en-US" sz="2400" dirty="0"/>
              <a:t>User needs </a:t>
            </a:r>
            <a:r>
              <a:rPr lang="en-US" sz="2400" b="1" dirty="0"/>
              <a:t>A&amp;B&amp;D</a:t>
            </a:r>
            <a:r>
              <a:rPr lang="en-US" sz="2400" dirty="0"/>
              <a:t> to see </a:t>
            </a:r>
            <a:r>
              <a:rPr lang="en-US" sz="2400" dirty="0" smtClean="0"/>
              <a:t>field1.field3</a:t>
            </a:r>
            <a:endParaRPr lang="en-US" sz="2400" dirty="0"/>
          </a:p>
        </p:txBody>
      </p:sp>
    </p:spTree>
    <p:extLst>
      <p:ext uri="{BB962C8B-B14F-4D97-AF65-F5344CB8AC3E}">
        <p14:creationId xmlns:p14="http://schemas.microsoft.com/office/powerpoint/2010/main" val="41750896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0" dirty="0" smtClean="0">
                <a:latin typeface="Source Code Pro"/>
                <a:cs typeface="Source Code Pro"/>
              </a:rPr>
              <a:t>{ </a:t>
            </a:r>
            <a:r>
              <a:rPr lang="en-US" b="0" dirty="0">
                <a:latin typeface="Source Code Pro"/>
                <a:cs typeface="Source Code Pro"/>
              </a:rPr>
              <a:t>$redact:</a:t>
            </a:r>
          </a:p>
          <a:p>
            <a:r>
              <a:rPr lang="en-US" b="0" dirty="0">
                <a:latin typeface="Source Code Pro"/>
                <a:cs typeface="Source Code Pro"/>
              </a:rPr>
              <a:t>    { $</a:t>
            </a:r>
            <a:r>
              <a:rPr lang="en-US" b="0" dirty="0" err="1">
                <a:latin typeface="Source Code Pro"/>
                <a:cs typeface="Source Code Pro"/>
              </a:rPr>
              <a:t>cond</a:t>
            </a:r>
            <a:r>
              <a:rPr lang="en-US" b="0" dirty="0">
                <a:latin typeface="Source Code Pro"/>
                <a:cs typeface="Source Code Pro"/>
              </a:rPr>
              <a:t>: [{ $</a:t>
            </a:r>
            <a:r>
              <a:rPr lang="en-US" b="0" dirty="0" err="1">
                <a:latin typeface="Source Code Pro"/>
                <a:cs typeface="Source Code Pro"/>
              </a:rPr>
              <a:t>anyElementTrue</a:t>
            </a:r>
            <a:r>
              <a:rPr lang="en-US" b="0" dirty="0">
                <a:latin typeface="Source Code Pro"/>
                <a:cs typeface="Source Code Pro"/>
              </a:rPr>
              <a:t>:</a:t>
            </a:r>
          </a:p>
          <a:p>
            <a:r>
              <a:rPr lang="en-US" b="0" dirty="0">
                <a:latin typeface="Source Code Pro"/>
                <a:cs typeface="Source Code Pro"/>
              </a:rPr>
              <a:t>                { $map: { input: "$</a:t>
            </a:r>
            <a:r>
              <a:rPr lang="en-US" b="0" dirty="0" err="1">
                <a:latin typeface="Source Code Pro"/>
                <a:cs typeface="Source Code Pro"/>
              </a:rPr>
              <a:t>sl</a:t>
            </a:r>
            <a:r>
              <a:rPr lang="en-US" b="0" dirty="0">
                <a:latin typeface="Source Code Pro"/>
                <a:cs typeface="Source Code Pro"/>
              </a:rPr>
              <a:t>",</a:t>
            </a:r>
          </a:p>
          <a:p>
            <a:r>
              <a:rPr lang="en-US" b="0" dirty="0">
                <a:latin typeface="Source Code Pro"/>
                <a:cs typeface="Source Code Pro"/>
              </a:rPr>
              <a:t>                          as: "</a:t>
            </a:r>
            <a:r>
              <a:rPr lang="en-US" b="0" dirty="0" err="1">
                <a:latin typeface="Source Code Pro"/>
                <a:cs typeface="Source Code Pro"/>
              </a:rPr>
              <a:t>setNeeded</a:t>
            </a:r>
            <a:r>
              <a:rPr lang="en-US" b="0" dirty="0">
                <a:latin typeface="Source Code Pro"/>
                <a:cs typeface="Source Code Pro"/>
              </a:rPr>
              <a:t>",</a:t>
            </a:r>
          </a:p>
          <a:p>
            <a:r>
              <a:rPr lang="en-US" b="0" dirty="0">
                <a:latin typeface="Source Code Pro"/>
                <a:cs typeface="Source Code Pro"/>
              </a:rPr>
              <a:t>                          in: { $</a:t>
            </a:r>
            <a:r>
              <a:rPr lang="en-US" b="0" dirty="0" err="1">
                <a:latin typeface="Source Code Pro"/>
                <a:cs typeface="Source Code Pro"/>
              </a:rPr>
              <a:t>setIsSubset</a:t>
            </a:r>
            <a:r>
              <a:rPr lang="en-US" b="0" dirty="0">
                <a:latin typeface="Source Code Pro"/>
                <a:cs typeface="Source Code Pro"/>
              </a:rPr>
              <a:t>: ["$$</a:t>
            </a:r>
            <a:r>
              <a:rPr lang="en-US" b="0" dirty="0" err="1">
                <a:latin typeface="Source Code Pro"/>
                <a:cs typeface="Source Code Pro"/>
              </a:rPr>
              <a:t>setNeeded</a:t>
            </a:r>
            <a:r>
              <a:rPr lang="en-US" b="0" dirty="0">
                <a:latin typeface="Source Code Pro"/>
                <a:cs typeface="Source Code Pro"/>
              </a:rPr>
              <a:t>", </a:t>
            </a:r>
            <a:r>
              <a:rPr lang="en-US" b="0" dirty="0" smtClean="0">
                <a:latin typeface="Source Code Pro"/>
                <a:cs typeface="Source Code Pro"/>
              </a:rPr>
              <a:t>["A", "B", "D"]] </a:t>
            </a:r>
            <a:r>
              <a:rPr lang="en-US" b="0" dirty="0">
                <a:latin typeface="Source Code Pro"/>
                <a:cs typeface="Source Code Pro"/>
              </a:rPr>
              <a:t>}</a:t>
            </a:r>
          </a:p>
          <a:p>
            <a:r>
              <a:rPr lang="en-US" b="0" dirty="0">
                <a:latin typeface="Source Code Pro"/>
                <a:cs typeface="Source Code Pro"/>
              </a:rPr>
              <a:t>                        }</a:t>
            </a:r>
          </a:p>
          <a:p>
            <a:r>
              <a:rPr lang="en-US" b="0" dirty="0">
                <a:latin typeface="Source Code Pro"/>
                <a:cs typeface="Source Code Pro"/>
              </a:rPr>
              <a:t>                }</a:t>
            </a:r>
          </a:p>
          <a:p>
            <a:r>
              <a:rPr lang="en-US" b="0" dirty="0">
                <a:latin typeface="Source Code Pro"/>
                <a:cs typeface="Source Code Pro"/>
              </a:rPr>
              <a:t>              },</a:t>
            </a:r>
          </a:p>
          <a:p>
            <a:r>
              <a:rPr lang="en-US" b="0" dirty="0">
                <a:latin typeface="Source Code Pro"/>
                <a:cs typeface="Source Code Pro"/>
              </a:rPr>
              <a:t>              "$$DESCEND", "$$PRUNE"]</a:t>
            </a:r>
          </a:p>
          <a:p>
            <a:r>
              <a:rPr lang="en-US" b="0" dirty="0">
                <a:latin typeface="Source Code Pro"/>
                <a:cs typeface="Source Code Pro"/>
              </a:rPr>
              <a:t>    }</a:t>
            </a:r>
          </a:p>
          <a:p>
            <a:r>
              <a:rPr lang="en-US" b="0" dirty="0" smtClean="0">
                <a:latin typeface="Source Code Pro"/>
                <a:cs typeface="Source Code Pro"/>
              </a:rPr>
              <a:t>}</a:t>
            </a:r>
            <a:endParaRPr lang="en-US" b="0" dirty="0">
              <a:latin typeface="Source Code Pro"/>
              <a:cs typeface="Source Code Pro"/>
            </a:endParaRPr>
          </a:p>
        </p:txBody>
      </p:sp>
      <p:sp>
        <p:nvSpPr>
          <p:cNvPr id="3" name="Title 2"/>
          <p:cNvSpPr>
            <a:spLocks noGrp="1"/>
          </p:cNvSpPr>
          <p:nvPr>
            <p:ph type="title"/>
          </p:nvPr>
        </p:nvSpPr>
        <p:spPr/>
        <p:txBody>
          <a:bodyPr/>
          <a:lstStyle/>
          <a:p>
            <a:r>
              <a:rPr lang="en-US" dirty="0" smtClean="0"/>
              <a:t>$redact Reference Example </a:t>
            </a:r>
            <a:endParaRPr lang="en-US" dirty="0"/>
          </a:p>
        </p:txBody>
      </p:sp>
      <p:sp>
        <p:nvSpPr>
          <p:cNvPr id="4" name="TextBox 3"/>
          <p:cNvSpPr txBox="1"/>
          <p:nvPr/>
        </p:nvSpPr>
        <p:spPr>
          <a:xfrm>
            <a:off x="6038850" y="4419600"/>
            <a:ext cx="16891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User has labels "A" , "B" and "D"</a:t>
            </a:r>
            <a:endParaRPr lang="en-US" dirty="0"/>
          </a:p>
        </p:txBody>
      </p:sp>
      <p:cxnSp>
        <p:nvCxnSpPr>
          <p:cNvPr id="6" name="Straight Arrow Connector 5"/>
          <p:cNvCxnSpPr/>
          <p:nvPr/>
        </p:nvCxnSpPr>
        <p:spPr>
          <a:xfrm flipH="1" flipV="1">
            <a:off x="6794500" y="3568701"/>
            <a:ext cx="88900" cy="850899"/>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518150" y="1652084"/>
            <a:ext cx="168910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Field security labels are in the "</a:t>
            </a:r>
            <a:r>
              <a:rPr lang="en-US" dirty="0" err="1" smtClean="0"/>
              <a:t>sl</a:t>
            </a:r>
            <a:r>
              <a:rPr lang="en-US" dirty="0" smtClean="0"/>
              <a:t>" field</a:t>
            </a:r>
            <a:endParaRPr lang="en-US" dirty="0"/>
          </a:p>
        </p:txBody>
      </p:sp>
      <p:cxnSp>
        <p:nvCxnSpPr>
          <p:cNvPr id="14" name="Straight Arrow Connector 13"/>
          <p:cNvCxnSpPr>
            <a:stCxn id="13" idx="1"/>
          </p:cNvCxnSpPr>
          <p:nvPr/>
        </p:nvCxnSpPr>
        <p:spPr>
          <a:xfrm flipH="1">
            <a:off x="3975100" y="2113749"/>
            <a:ext cx="1543050" cy="461665"/>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579951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403" y="1652084"/>
            <a:ext cx="7887195" cy="4452399"/>
          </a:xfrm>
        </p:spPr>
        <p:txBody>
          <a:bodyPr>
            <a:normAutofit/>
          </a:bodyPr>
          <a:lstStyle/>
          <a:p>
            <a:pPr>
              <a:lnSpc>
                <a:spcPct val="60000"/>
              </a:lnSpc>
            </a:pPr>
            <a:r>
              <a:rPr lang="en-US" sz="1700" b="0" dirty="0">
                <a:latin typeface="Source Code Pro"/>
                <a:cs typeface="Source Code Pro"/>
              </a:rPr>
              <a:t>{</a:t>
            </a:r>
          </a:p>
          <a:p>
            <a:pPr>
              <a:lnSpc>
                <a:spcPct val="60000"/>
              </a:lnSpc>
            </a:pPr>
            <a:r>
              <a:rPr lang="en-US" sz="1700" b="0" dirty="0">
                <a:latin typeface="Source Code Pro"/>
                <a:cs typeface="Source Code Pro"/>
              </a:rPr>
              <a:t>    _id: 1,</a:t>
            </a:r>
          </a:p>
          <a:p>
            <a:pPr>
              <a:lnSpc>
                <a:spcPct val="60000"/>
              </a:lnSpc>
            </a:pPr>
            <a:r>
              <a:rPr lang="en-US" sz="1700" b="0" dirty="0">
                <a:latin typeface="Source Code Pro"/>
                <a:cs typeface="Source Code Pro"/>
              </a:rPr>
              <a:t>    </a:t>
            </a:r>
            <a:r>
              <a:rPr lang="en-US" sz="1700" b="0" dirty="0" err="1">
                <a:latin typeface="Source Code Pro"/>
                <a:cs typeface="Source Code Pro"/>
              </a:rPr>
              <a:t>sl</a:t>
            </a:r>
            <a:r>
              <a:rPr lang="en-US" sz="1700" b="0" dirty="0">
                <a:latin typeface="Source Code Pro"/>
                <a:cs typeface="Source Code Pro"/>
              </a:rPr>
              <a:t>: [ ["A", "B"], ["C"] ],</a:t>
            </a:r>
          </a:p>
          <a:p>
            <a:pPr>
              <a:lnSpc>
                <a:spcPct val="60000"/>
              </a:lnSpc>
            </a:pPr>
            <a:r>
              <a:rPr lang="en-US" sz="1700" b="0" dirty="0">
                <a:latin typeface="Source Code Pro"/>
                <a:cs typeface="Source Code Pro"/>
              </a:rPr>
              <a:t>    field1 : { </a:t>
            </a:r>
            <a:r>
              <a:rPr lang="en-US" sz="1700" b="0" dirty="0" err="1">
                <a:latin typeface="Source Code Pro"/>
                <a:cs typeface="Source Code Pro"/>
              </a:rPr>
              <a:t>sl</a:t>
            </a:r>
            <a:r>
              <a:rPr lang="en-US" sz="1700" b="0" dirty="0">
                <a:latin typeface="Source Code Pro"/>
                <a:cs typeface="Source Code Pro"/>
              </a:rPr>
              <a:t> : [ ["A", "B"] ], data : “field1 value” },</a:t>
            </a:r>
          </a:p>
          <a:p>
            <a:pPr>
              <a:lnSpc>
                <a:spcPct val="60000"/>
              </a:lnSpc>
            </a:pPr>
            <a:r>
              <a:rPr lang="en-US" sz="1700" b="0" dirty="0">
                <a:latin typeface="Source Code Pro"/>
                <a:cs typeface="Source Code Pro"/>
              </a:rPr>
              <a:t>    field2 : { </a:t>
            </a:r>
            <a:r>
              <a:rPr lang="en-US" sz="1700" b="0" dirty="0" err="1">
                <a:latin typeface="Source Code Pro"/>
                <a:cs typeface="Source Code Pro"/>
              </a:rPr>
              <a:t>sl</a:t>
            </a:r>
            <a:r>
              <a:rPr lang="en-US" sz="1700" b="0" dirty="0">
                <a:latin typeface="Source Code Pro"/>
                <a:cs typeface="Source Code Pro"/>
              </a:rPr>
              <a:t> : [ ["C"] ], data : “field2 value” },</a:t>
            </a:r>
          </a:p>
          <a:p>
            <a:pPr>
              <a:lnSpc>
                <a:spcPct val="60000"/>
              </a:lnSpc>
            </a:pPr>
            <a:r>
              <a:rPr lang="en-US" sz="1700" b="0" dirty="0">
                <a:latin typeface="Source Code Pro"/>
                <a:cs typeface="Source Code Pro"/>
              </a:rPr>
              <a:t>    field3 : { </a:t>
            </a:r>
            <a:r>
              <a:rPr lang="en-US" sz="1700" b="0" dirty="0" err="1">
                <a:latin typeface="Source Code Pro"/>
                <a:cs typeface="Source Code Pro"/>
              </a:rPr>
              <a:t>sl</a:t>
            </a:r>
            <a:r>
              <a:rPr lang="en-US" sz="1700" b="0" dirty="0">
                <a:latin typeface="Source Code Pro"/>
                <a:cs typeface="Source Code Pro"/>
              </a:rPr>
              <a:t> : [ ["A", "C"], ["B", "D"] ], data : “field3 value” }</a:t>
            </a:r>
          </a:p>
          <a:p>
            <a:pPr>
              <a:lnSpc>
                <a:spcPct val="60000"/>
              </a:lnSpc>
            </a:pPr>
            <a:r>
              <a:rPr lang="en-US" sz="1700" b="0" dirty="0">
                <a:latin typeface="Source Code Pro"/>
                <a:cs typeface="Source Code Pro"/>
              </a:rPr>
              <a:t>} </a:t>
            </a:r>
            <a:endParaRPr lang="en-US" sz="1700" b="0" dirty="0" smtClean="0">
              <a:latin typeface="Source Code Pro"/>
              <a:cs typeface="Source Code Pro"/>
            </a:endParaRPr>
          </a:p>
          <a:p>
            <a:pPr>
              <a:lnSpc>
                <a:spcPct val="60000"/>
              </a:lnSpc>
            </a:pPr>
            <a:endParaRPr lang="en-US" sz="1700" b="0" dirty="0">
              <a:latin typeface="Source Code Pro"/>
              <a:cs typeface="Source Code Pro"/>
            </a:endParaRPr>
          </a:p>
          <a:p>
            <a:pPr>
              <a:lnSpc>
                <a:spcPct val="60000"/>
              </a:lnSpc>
            </a:pPr>
            <a:r>
              <a:rPr lang="en-US" sz="1700" b="0" dirty="0">
                <a:latin typeface="Source Code Pro"/>
                <a:cs typeface="Source Code Pro"/>
              </a:rPr>
              <a:t>{</a:t>
            </a:r>
          </a:p>
          <a:p>
            <a:pPr>
              <a:lnSpc>
                <a:spcPct val="60000"/>
              </a:lnSpc>
            </a:pPr>
            <a:r>
              <a:rPr lang="en-US" sz="1700" b="0" dirty="0">
                <a:latin typeface="Source Code Pro"/>
                <a:cs typeface="Source Code Pro"/>
              </a:rPr>
              <a:t>    _id: 1,</a:t>
            </a:r>
          </a:p>
          <a:p>
            <a:pPr>
              <a:lnSpc>
                <a:spcPct val="60000"/>
              </a:lnSpc>
            </a:pPr>
            <a:r>
              <a:rPr lang="en-US" sz="1700" b="0" dirty="0">
                <a:latin typeface="Source Code Pro"/>
                <a:cs typeface="Source Code Pro"/>
              </a:rPr>
              <a:t>    </a:t>
            </a:r>
            <a:r>
              <a:rPr lang="en-US" sz="1700" b="0" dirty="0" err="1">
                <a:latin typeface="Source Code Pro"/>
                <a:cs typeface="Source Code Pro"/>
              </a:rPr>
              <a:t>sl</a:t>
            </a:r>
            <a:r>
              <a:rPr lang="en-US" sz="1700" b="0" dirty="0">
                <a:latin typeface="Source Code Pro"/>
                <a:cs typeface="Source Code Pro"/>
              </a:rPr>
              <a:t>: [ ["A", "B"], ["C"] ],</a:t>
            </a:r>
          </a:p>
          <a:p>
            <a:pPr>
              <a:lnSpc>
                <a:spcPct val="60000"/>
              </a:lnSpc>
            </a:pPr>
            <a:r>
              <a:rPr lang="en-US" sz="1700" b="0" dirty="0">
                <a:latin typeface="Source Code Pro"/>
                <a:cs typeface="Source Code Pro"/>
              </a:rPr>
              <a:t>    field1 : { </a:t>
            </a:r>
            <a:r>
              <a:rPr lang="en-US" sz="1700" b="0" dirty="0" err="1">
                <a:latin typeface="Source Code Pro"/>
                <a:cs typeface="Source Code Pro"/>
              </a:rPr>
              <a:t>sl</a:t>
            </a:r>
            <a:r>
              <a:rPr lang="en-US" sz="1700" b="0" dirty="0">
                <a:latin typeface="Source Code Pro"/>
                <a:cs typeface="Source Code Pro"/>
              </a:rPr>
              <a:t> : [ ["A", "B"] ], data : “field1 value” },</a:t>
            </a:r>
          </a:p>
          <a:p>
            <a:pPr>
              <a:lnSpc>
                <a:spcPct val="60000"/>
              </a:lnSpc>
            </a:pPr>
            <a:r>
              <a:rPr lang="en-US" sz="1700" b="0" dirty="0">
                <a:latin typeface="Source Code Pro"/>
                <a:cs typeface="Source Code Pro"/>
              </a:rPr>
              <a:t>    field3 : { </a:t>
            </a:r>
            <a:r>
              <a:rPr lang="en-US" sz="1700" b="0" dirty="0" err="1">
                <a:latin typeface="Source Code Pro"/>
                <a:cs typeface="Source Code Pro"/>
              </a:rPr>
              <a:t>sl</a:t>
            </a:r>
            <a:r>
              <a:rPr lang="en-US" sz="1700" b="0" dirty="0">
                <a:latin typeface="Source Code Pro"/>
                <a:cs typeface="Source Code Pro"/>
              </a:rPr>
              <a:t> : [ ["A", "C"], ["B", "D"] ], data : “field3 value” }</a:t>
            </a:r>
          </a:p>
          <a:p>
            <a:pPr>
              <a:lnSpc>
                <a:spcPct val="60000"/>
              </a:lnSpc>
            </a:pPr>
            <a:r>
              <a:rPr lang="en-US" sz="1700" b="0" dirty="0">
                <a:latin typeface="Source Code Pro"/>
                <a:cs typeface="Source Code Pro"/>
              </a:rPr>
              <a:t>} </a:t>
            </a:r>
          </a:p>
          <a:p>
            <a:pPr>
              <a:lnSpc>
                <a:spcPct val="60000"/>
              </a:lnSpc>
            </a:pPr>
            <a:endParaRPr lang="en-US" sz="1700" b="0" dirty="0">
              <a:latin typeface="Source Code Pro"/>
              <a:cs typeface="Source Code Pro"/>
            </a:endParaRPr>
          </a:p>
          <a:p>
            <a:endParaRPr lang="en-US" sz="1700" b="0" dirty="0">
              <a:solidFill>
                <a:schemeClr val="bg2"/>
              </a:solidFill>
              <a:latin typeface="Source Code Pro"/>
              <a:cs typeface="Source Code Pro"/>
            </a:endParaRPr>
          </a:p>
        </p:txBody>
      </p:sp>
      <p:sp>
        <p:nvSpPr>
          <p:cNvPr id="3" name="Title 2"/>
          <p:cNvSpPr>
            <a:spLocks noGrp="1"/>
          </p:cNvSpPr>
          <p:nvPr>
            <p:ph type="title"/>
          </p:nvPr>
        </p:nvSpPr>
        <p:spPr/>
        <p:txBody>
          <a:bodyPr/>
          <a:lstStyle/>
          <a:p>
            <a:r>
              <a:rPr lang="en-US" dirty="0" smtClean="0"/>
              <a:t>$redact Output</a:t>
            </a:r>
            <a:endParaRPr lang="en-US" dirty="0"/>
          </a:p>
        </p:txBody>
      </p:sp>
      <p:sp>
        <p:nvSpPr>
          <p:cNvPr id="4" name="Right Arrow 3"/>
          <p:cNvSpPr/>
          <p:nvPr/>
        </p:nvSpPr>
        <p:spPr>
          <a:xfrm rot="5400000">
            <a:off x="3200400" y="370840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TextBox 4"/>
          <p:cNvSpPr txBox="1"/>
          <p:nvPr/>
        </p:nvSpPr>
        <p:spPr>
          <a:xfrm>
            <a:off x="3810000" y="3746500"/>
            <a:ext cx="3046114" cy="353943"/>
          </a:xfrm>
          <a:prstGeom prst="rect">
            <a:avLst/>
          </a:prstGeom>
          <a:noFill/>
        </p:spPr>
        <p:txBody>
          <a:bodyPr wrap="none" rtlCol="0">
            <a:spAutoFit/>
          </a:bodyPr>
          <a:lstStyle/>
          <a:p>
            <a:r>
              <a:rPr lang="en-US" sz="1700" spc="50" dirty="0" smtClean="0">
                <a:ln w="1905">
                  <a:noFill/>
                </a:ln>
                <a:solidFill>
                  <a:schemeClr val="bg1"/>
                </a:solidFill>
                <a:latin typeface="Source Code Pro"/>
                <a:cs typeface="Source Code Pro"/>
              </a:rPr>
              <a:t>User labels = [</a:t>
            </a:r>
            <a:r>
              <a:rPr lang="en-US" sz="1700" spc="50" dirty="0">
                <a:ln w="1905">
                  <a:noFill/>
                </a:ln>
                <a:solidFill>
                  <a:schemeClr val="bg1"/>
                </a:solidFill>
                <a:latin typeface="Source Code Pro"/>
                <a:cs typeface="Source Code Pro"/>
              </a:rPr>
              <a:t>"A", "B", "D</a:t>
            </a:r>
            <a:r>
              <a:rPr lang="en-US" sz="1700" spc="50" dirty="0" smtClean="0">
                <a:ln w="1905">
                  <a:noFill/>
                </a:ln>
                <a:solidFill>
                  <a:schemeClr val="bg1"/>
                </a:solidFill>
                <a:latin typeface="Source Code Pro"/>
                <a:cs typeface="Source Code Pro"/>
              </a:rPr>
              <a:t>"] </a:t>
            </a:r>
            <a:endParaRPr lang="en-US" sz="1700" spc="50" dirty="0">
              <a:ln w="1905">
                <a:noFill/>
              </a:ln>
              <a:solidFill>
                <a:schemeClr val="bg1"/>
              </a:solidFill>
              <a:latin typeface="Source Code Pro"/>
              <a:cs typeface="Source Code Pro"/>
            </a:endParaRPr>
          </a:p>
        </p:txBody>
      </p:sp>
    </p:spTree>
    <p:extLst>
      <p:ext uri="{BB962C8B-B14F-4D97-AF65-F5344CB8AC3E}">
        <p14:creationId xmlns:p14="http://schemas.microsoft.com/office/powerpoint/2010/main" val="13679827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8403" y="1652084"/>
            <a:ext cx="7887195" cy="4452399"/>
          </a:xfrm>
        </p:spPr>
        <p:txBody>
          <a:bodyPr>
            <a:noAutofit/>
          </a:bodyPr>
          <a:lstStyle/>
          <a:p>
            <a:pPr>
              <a:lnSpc>
                <a:spcPct val="60000"/>
              </a:lnSpc>
            </a:pPr>
            <a:r>
              <a:rPr lang="en-US" sz="1700" b="0" dirty="0" smtClean="0">
                <a:latin typeface="Source Code Pro"/>
                <a:cs typeface="Source Code Pro"/>
              </a:rPr>
              <a:t>{</a:t>
            </a:r>
            <a:endParaRPr lang="en-US" sz="1700" b="0" dirty="0">
              <a:latin typeface="Source Code Pro"/>
              <a:cs typeface="Source Code Pro"/>
            </a:endParaRPr>
          </a:p>
          <a:p>
            <a:pPr>
              <a:lnSpc>
                <a:spcPct val="60000"/>
              </a:lnSpc>
            </a:pPr>
            <a:r>
              <a:rPr lang="en-US" sz="1700" b="0" dirty="0">
                <a:latin typeface="Source Code Pro"/>
                <a:cs typeface="Source Code Pro"/>
              </a:rPr>
              <a:t>    _id: 2,</a:t>
            </a:r>
          </a:p>
          <a:p>
            <a:pPr>
              <a:lnSpc>
                <a:spcPct val="60000"/>
              </a:lnSpc>
            </a:pPr>
            <a:r>
              <a:rPr lang="en-US" sz="1700" b="0" dirty="0">
                <a:latin typeface="Source Code Pro"/>
                <a:cs typeface="Source Code Pro"/>
              </a:rPr>
              <a:t>    </a:t>
            </a:r>
            <a:r>
              <a:rPr lang="en-US" sz="1700" b="0" dirty="0" err="1">
                <a:latin typeface="Source Code Pro"/>
                <a:cs typeface="Source Code Pro"/>
              </a:rPr>
              <a:t>sl</a:t>
            </a:r>
            <a:r>
              <a:rPr lang="en-US" sz="1700" b="0" dirty="0">
                <a:latin typeface="Source Code Pro"/>
                <a:cs typeface="Source Code Pro"/>
              </a:rPr>
              <a:t>: [ ["A", "B", "C"], ["A", "B", "D"] ],</a:t>
            </a:r>
          </a:p>
          <a:p>
            <a:pPr>
              <a:lnSpc>
                <a:spcPct val="60000"/>
              </a:lnSpc>
            </a:pPr>
            <a:r>
              <a:rPr lang="en-US" sz="1700" b="0" dirty="0">
                <a:latin typeface="Source Code Pro"/>
                <a:cs typeface="Source Code Pro"/>
              </a:rPr>
              <a:t>    field1 : { </a:t>
            </a:r>
            <a:r>
              <a:rPr lang="en-US" sz="1700" b="0" dirty="0" err="1">
                <a:latin typeface="Source Code Pro"/>
                <a:cs typeface="Source Code Pro"/>
              </a:rPr>
              <a:t>sl</a:t>
            </a:r>
            <a:r>
              <a:rPr lang="en-US" sz="1700" b="0" dirty="0">
                <a:latin typeface="Source Code Pro"/>
                <a:cs typeface="Source Code Pro"/>
              </a:rPr>
              <a:t> : [ ["A", "B"] ],  </a:t>
            </a:r>
          </a:p>
          <a:p>
            <a:pPr>
              <a:lnSpc>
                <a:spcPct val="60000"/>
              </a:lnSpc>
            </a:pPr>
            <a:r>
              <a:rPr lang="en-US" sz="1700" b="0" dirty="0">
                <a:latin typeface="Source Code Pro"/>
                <a:cs typeface="Source Code Pro"/>
              </a:rPr>
              <a:t>        field2 : { </a:t>
            </a:r>
            <a:r>
              <a:rPr lang="en-US" sz="1700" b="0" dirty="0" err="1">
                <a:latin typeface="Source Code Pro"/>
                <a:cs typeface="Source Code Pro"/>
              </a:rPr>
              <a:t>sl</a:t>
            </a:r>
            <a:r>
              <a:rPr lang="en-US" sz="1700" b="0" dirty="0">
                <a:latin typeface="Source Code Pro"/>
                <a:cs typeface="Source Code Pro"/>
              </a:rPr>
              <a:t> : [ ["C"] ], data : “field2 value” },</a:t>
            </a:r>
          </a:p>
          <a:p>
            <a:pPr>
              <a:lnSpc>
                <a:spcPct val="60000"/>
              </a:lnSpc>
            </a:pPr>
            <a:r>
              <a:rPr lang="en-US" sz="1700" b="0" dirty="0">
                <a:latin typeface="Source Code Pro"/>
                <a:cs typeface="Source Code Pro"/>
              </a:rPr>
              <a:t>        field3 : { </a:t>
            </a:r>
            <a:r>
              <a:rPr lang="en-US" sz="1700" b="0" dirty="0" err="1">
                <a:latin typeface="Source Code Pro"/>
                <a:cs typeface="Source Code Pro"/>
              </a:rPr>
              <a:t>sl</a:t>
            </a:r>
            <a:r>
              <a:rPr lang="en-US" sz="1700" b="0" dirty="0">
                <a:latin typeface="Source Code Pro"/>
                <a:cs typeface="Source Code Pro"/>
              </a:rPr>
              <a:t> : [ [“D"] ], data : “field3 value” }</a:t>
            </a:r>
          </a:p>
          <a:p>
            <a:pPr>
              <a:lnSpc>
                <a:spcPct val="60000"/>
              </a:lnSpc>
            </a:pPr>
            <a:r>
              <a:rPr lang="en-US" sz="1700" b="0" dirty="0">
                <a:latin typeface="Source Code Pro"/>
                <a:cs typeface="Source Code Pro"/>
              </a:rPr>
              <a:t>    }</a:t>
            </a:r>
          </a:p>
          <a:p>
            <a:pPr>
              <a:lnSpc>
                <a:spcPct val="60000"/>
              </a:lnSpc>
            </a:pPr>
            <a:r>
              <a:rPr lang="en-US" sz="1700" b="0" dirty="0">
                <a:latin typeface="Source Code Pro"/>
                <a:cs typeface="Source Code Pro"/>
              </a:rPr>
              <a:t>} </a:t>
            </a:r>
            <a:endParaRPr lang="en-US" sz="1700" b="0" dirty="0" smtClean="0">
              <a:latin typeface="Source Code Pro"/>
              <a:cs typeface="Source Code Pro"/>
            </a:endParaRPr>
          </a:p>
          <a:p>
            <a:pPr>
              <a:lnSpc>
                <a:spcPct val="60000"/>
              </a:lnSpc>
            </a:pPr>
            <a:endParaRPr lang="en-US" sz="1700" b="0" dirty="0">
              <a:latin typeface="Source Code Pro"/>
              <a:cs typeface="Source Code Pro"/>
            </a:endParaRPr>
          </a:p>
          <a:p>
            <a:pPr>
              <a:lnSpc>
                <a:spcPct val="60000"/>
              </a:lnSpc>
            </a:pPr>
            <a:r>
              <a:rPr lang="en-US" sz="1700" b="0" dirty="0">
                <a:latin typeface="Source Code Pro"/>
                <a:cs typeface="Source Code Pro"/>
              </a:rPr>
              <a:t>{</a:t>
            </a:r>
          </a:p>
          <a:p>
            <a:pPr>
              <a:lnSpc>
                <a:spcPct val="60000"/>
              </a:lnSpc>
            </a:pPr>
            <a:r>
              <a:rPr lang="en-US" sz="1700" b="0" dirty="0">
                <a:latin typeface="Source Code Pro"/>
                <a:cs typeface="Source Code Pro"/>
              </a:rPr>
              <a:t>    _id: 2,</a:t>
            </a:r>
          </a:p>
          <a:p>
            <a:pPr>
              <a:lnSpc>
                <a:spcPct val="60000"/>
              </a:lnSpc>
            </a:pPr>
            <a:r>
              <a:rPr lang="en-US" sz="1700" b="0" dirty="0">
                <a:latin typeface="Source Code Pro"/>
                <a:cs typeface="Source Code Pro"/>
              </a:rPr>
              <a:t>    </a:t>
            </a:r>
            <a:r>
              <a:rPr lang="en-US" sz="1700" b="0" dirty="0" err="1">
                <a:latin typeface="Source Code Pro"/>
                <a:cs typeface="Source Code Pro"/>
              </a:rPr>
              <a:t>sl</a:t>
            </a:r>
            <a:r>
              <a:rPr lang="en-US" sz="1700" b="0" dirty="0">
                <a:latin typeface="Source Code Pro"/>
                <a:cs typeface="Source Code Pro"/>
              </a:rPr>
              <a:t>: [ ["A", "B", "C"], ["A", "B", "D"] ],</a:t>
            </a:r>
          </a:p>
          <a:p>
            <a:pPr>
              <a:lnSpc>
                <a:spcPct val="60000"/>
              </a:lnSpc>
            </a:pPr>
            <a:r>
              <a:rPr lang="en-US" sz="1700" b="0" dirty="0">
                <a:latin typeface="Source Code Pro"/>
                <a:cs typeface="Source Code Pro"/>
              </a:rPr>
              <a:t>    field1 : { </a:t>
            </a:r>
            <a:r>
              <a:rPr lang="en-US" sz="1700" b="0" dirty="0" err="1">
                <a:latin typeface="Source Code Pro"/>
                <a:cs typeface="Source Code Pro"/>
              </a:rPr>
              <a:t>sl</a:t>
            </a:r>
            <a:r>
              <a:rPr lang="en-US" sz="1700" b="0" dirty="0">
                <a:latin typeface="Source Code Pro"/>
                <a:cs typeface="Source Code Pro"/>
              </a:rPr>
              <a:t> : [ ["A", "B"] ],  </a:t>
            </a:r>
          </a:p>
          <a:p>
            <a:pPr>
              <a:lnSpc>
                <a:spcPct val="60000"/>
              </a:lnSpc>
            </a:pPr>
            <a:r>
              <a:rPr lang="en-US" sz="1700" b="0" dirty="0">
                <a:latin typeface="Source Code Pro"/>
                <a:cs typeface="Source Code Pro"/>
              </a:rPr>
              <a:t>        field3 : { </a:t>
            </a:r>
            <a:r>
              <a:rPr lang="en-US" sz="1700" b="0" dirty="0" err="1">
                <a:latin typeface="Source Code Pro"/>
                <a:cs typeface="Source Code Pro"/>
              </a:rPr>
              <a:t>sl</a:t>
            </a:r>
            <a:r>
              <a:rPr lang="en-US" sz="1700" b="0" dirty="0">
                <a:latin typeface="Source Code Pro"/>
                <a:cs typeface="Source Code Pro"/>
              </a:rPr>
              <a:t> : [ [“D"] ], data : “field3 value” }</a:t>
            </a:r>
          </a:p>
          <a:p>
            <a:pPr>
              <a:lnSpc>
                <a:spcPct val="60000"/>
              </a:lnSpc>
            </a:pPr>
            <a:r>
              <a:rPr lang="en-US" sz="1700" b="0" dirty="0">
                <a:latin typeface="Source Code Pro"/>
                <a:cs typeface="Source Code Pro"/>
              </a:rPr>
              <a:t>    }</a:t>
            </a:r>
          </a:p>
          <a:p>
            <a:pPr>
              <a:lnSpc>
                <a:spcPct val="60000"/>
              </a:lnSpc>
            </a:pPr>
            <a:r>
              <a:rPr lang="en-US" sz="1700" b="0" dirty="0">
                <a:latin typeface="Source Code Pro"/>
                <a:cs typeface="Source Code Pro"/>
              </a:rPr>
              <a:t>} </a:t>
            </a:r>
          </a:p>
          <a:p>
            <a:pPr>
              <a:lnSpc>
                <a:spcPct val="60000"/>
              </a:lnSpc>
            </a:pPr>
            <a:endParaRPr lang="en-US" sz="1700" b="0" dirty="0">
              <a:latin typeface="Source Code Pro"/>
              <a:cs typeface="Source Code Pro"/>
            </a:endParaRPr>
          </a:p>
          <a:p>
            <a:endParaRPr lang="en-US" sz="1700" b="0" dirty="0">
              <a:solidFill>
                <a:schemeClr val="bg2"/>
              </a:solidFill>
              <a:latin typeface="Source Code Pro"/>
              <a:cs typeface="Source Code Pro"/>
            </a:endParaRPr>
          </a:p>
        </p:txBody>
      </p:sp>
      <p:sp>
        <p:nvSpPr>
          <p:cNvPr id="3" name="Title 2"/>
          <p:cNvSpPr>
            <a:spLocks noGrp="1"/>
          </p:cNvSpPr>
          <p:nvPr>
            <p:ph type="title"/>
          </p:nvPr>
        </p:nvSpPr>
        <p:spPr/>
        <p:txBody>
          <a:bodyPr/>
          <a:lstStyle/>
          <a:p>
            <a:r>
              <a:rPr lang="en-US" dirty="0" smtClean="0"/>
              <a:t>$redact Output</a:t>
            </a:r>
            <a:endParaRPr lang="en-US" dirty="0"/>
          </a:p>
        </p:txBody>
      </p:sp>
      <p:sp>
        <p:nvSpPr>
          <p:cNvPr id="8" name="Right Arrow 7"/>
          <p:cNvSpPr/>
          <p:nvPr/>
        </p:nvSpPr>
        <p:spPr>
          <a:xfrm rot="5400000">
            <a:off x="3200400" y="3708400"/>
            <a:ext cx="558800" cy="5461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 name="TextBox 8"/>
          <p:cNvSpPr txBox="1"/>
          <p:nvPr/>
        </p:nvSpPr>
        <p:spPr>
          <a:xfrm>
            <a:off x="3810000" y="3746500"/>
            <a:ext cx="3046114" cy="353943"/>
          </a:xfrm>
          <a:prstGeom prst="rect">
            <a:avLst/>
          </a:prstGeom>
          <a:noFill/>
        </p:spPr>
        <p:txBody>
          <a:bodyPr wrap="none" rtlCol="0">
            <a:spAutoFit/>
          </a:bodyPr>
          <a:lstStyle/>
          <a:p>
            <a:r>
              <a:rPr lang="en-US" sz="1700" spc="50" dirty="0" smtClean="0">
                <a:ln w="1905">
                  <a:noFill/>
                </a:ln>
                <a:solidFill>
                  <a:schemeClr val="bg1"/>
                </a:solidFill>
                <a:latin typeface="Source Code Pro"/>
                <a:cs typeface="Source Code Pro"/>
              </a:rPr>
              <a:t>User labels = [</a:t>
            </a:r>
            <a:r>
              <a:rPr lang="en-US" sz="1700" spc="50" dirty="0">
                <a:ln w="1905">
                  <a:noFill/>
                </a:ln>
                <a:solidFill>
                  <a:schemeClr val="bg1"/>
                </a:solidFill>
                <a:latin typeface="Source Code Pro"/>
                <a:cs typeface="Source Code Pro"/>
              </a:rPr>
              <a:t>"A", "B", "D</a:t>
            </a:r>
            <a:r>
              <a:rPr lang="en-US" sz="1700" spc="50" dirty="0" smtClean="0">
                <a:ln w="1905">
                  <a:noFill/>
                </a:ln>
                <a:solidFill>
                  <a:schemeClr val="bg1"/>
                </a:solidFill>
                <a:latin typeface="Source Code Pro"/>
                <a:cs typeface="Source Code Pro"/>
              </a:rPr>
              <a:t>"] </a:t>
            </a:r>
            <a:endParaRPr lang="en-US" sz="1700" spc="50" dirty="0">
              <a:ln w="1905">
                <a:noFill/>
              </a:ln>
              <a:solidFill>
                <a:schemeClr val="bg1"/>
              </a:solidFill>
              <a:latin typeface="Source Code Pro"/>
              <a:cs typeface="Source Code Pro"/>
            </a:endParaRPr>
          </a:p>
        </p:txBody>
      </p:sp>
    </p:spTree>
    <p:extLst>
      <p:ext uri="{BB962C8B-B14F-4D97-AF65-F5344CB8AC3E}">
        <p14:creationId xmlns:p14="http://schemas.microsoft.com/office/powerpoint/2010/main" val="41457995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2" end="1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3" end="1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4" end="1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Reference Architecture</a:t>
            </a:r>
            <a:endParaRPr lang="en-US" dirty="0"/>
          </a:p>
        </p:txBody>
      </p:sp>
      <p:grpSp>
        <p:nvGrpSpPr>
          <p:cNvPr id="37" name="Group 36"/>
          <p:cNvGrpSpPr/>
          <p:nvPr/>
        </p:nvGrpSpPr>
        <p:grpSpPr>
          <a:xfrm>
            <a:off x="3652310" y="3162066"/>
            <a:ext cx="2097090" cy="964771"/>
            <a:chOff x="5040830" y="3600063"/>
            <a:chExt cx="2097090" cy="964771"/>
          </a:xfrm>
        </p:grpSpPr>
        <p:sp>
          <p:nvSpPr>
            <p:cNvPr id="38" name="Can 37"/>
            <p:cNvSpPr/>
            <p:nvPr/>
          </p:nvSpPr>
          <p:spPr>
            <a:xfrm>
              <a:off x="5040830" y="3600063"/>
              <a:ext cx="2097090" cy="964771"/>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pic>
          <p:nvPicPr>
            <p:cNvPr id="39" name="Picture 38"/>
            <p:cNvPicPr>
              <a:picLocks noChangeAspect="1"/>
            </p:cNvPicPr>
            <p:nvPr/>
          </p:nvPicPr>
          <p:blipFill>
            <a:blip r:embed="rId3"/>
            <a:stretch>
              <a:fillRect/>
            </a:stretch>
          </p:blipFill>
          <p:spPr>
            <a:xfrm>
              <a:off x="5218050" y="3911811"/>
              <a:ext cx="1741585" cy="505352"/>
            </a:xfrm>
            <a:prstGeom prst="rect">
              <a:avLst/>
            </a:prstGeom>
          </p:spPr>
        </p:pic>
      </p:grpSp>
      <p:sp>
        <p:nvSpPr>
          <p:cNvPr id="40" name="Rounded Rectangle 39"/>
          <p:cNvSpPr/>
          <p:nvPr/>
        </p:nvSpPr>
        <p:spPr>
          <a:xfrm>
            <a:off x="754529"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Clients</a:t>
            </a:r>
            <a:endParaRPr lang="en-US" sz="1200" dirty="0">
              <a:solidFill>
                <a:schemeClr val="tx1"/>
              </a:solidFill>
            </a:endParaRPr>
          </a:p>
        </p:txBody>
      </p:sp>
      <p:sp>
        <p:nvSpPr>
          <p:cNvPr id="41" name="Rounded Rectangle 40"/>
          <p:cNvSpPr/>
          <p:nvPr/>
        </p:nvSpPr>
        <p:spPr>
          <a:xfrm>
            <a:off x="3652310" y="4983788"/>
            <a:ext cx="2097090"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Storage</a:t>
            </a:r>
            <a:endParaRPr lang="en-US" sz="1200" dirty="0">
              <a:solidFill>
                <a:schemeClr val="tx1"/>
              </a:solidFill>
            </a:endParaRPr>
          </a:p>
        </p:txBody>
      </p:sp>
      <p:cxnSp>
        <p:nvCxnSpPr>
          <p:cNvPr id="42" name="Straight Connector 41"/>
          <p:cNvCxnSpPr>
            <a:stCxn id="40" idx="3"/>
            <a:endCxn id="38" idx="2"/>
          </p:cNvCxnSpPr>
          <p:nvPr/>
        </p:nvCxnSpPr>
        <p:spPr>
          <a:xfrm>
            <a:off x="2188883" y="3644452"/>
            <a:ext cx="146342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41" idx="0"/>
            <a:endCxn id="38" idx="3"/>
          </p:cNvCxnSpPr>
          <p:nvPr/>
        </p:nvCxnSpPr>
        <p:spPr>
          <a:xfrm flipV="1">
            <a:off x="4700855" y="4126837"/>
            <a:ext cx="0" cy="856951"/>
          </a:xfrm>
          <a:prstGeom prst="line">
            <a:avLst/>
          </a:prstGeom>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252446"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Administrators</a:t>
            </a:r>
            <a:endParaRPr lang="en-US" sz="1200" dirty="0">
              <a:solidFill>
                <a:schemeClr val="tx1"/>
              </a:solidFill>
            </a:endParaRPr>
          </a:p>
        </p:txBody>
      </p:sp>
      <p:cxnSp>
        <p:nvCxnSpPr>
          <p:cNvPr id="45" name="Straight Connector 44"/>
          <p:cNvCxnSpPr>
            <a:stCxn id="44" idx="1"/>
            <a:endCxn id="38" idx="4"/>
          </p:cNvCxnSpPr>
          <p:nvPr/>
        </p:nvCxnSpPr>
        <p:spPr>
          <a:xfrm flipH="1">
            <a:off x="5749400" y="3644452"/>
            <a:ext cx="1503046" cy="0"/>
          </a:xfrm>
          <a:prstGeom prst="line">
            <a:avLst/>
          </a:prstGeom>
        </p:spPr>
        <p:style>
          <a:lnRef idx="2">
            <a:schemeClr val="accent1"/>
          </a:lnRef>
          <a:fillRef idx="0">
            <a:schemeClr val="accent1"/>
          </a:fillRef>
          <a:effectRef idx="1">
            <a:schemeClr val="accent1"/>
          </a:effectRef>
          <a:fontRef idx="minor">
            <a:schemeClr val="tx1"/>
          </a:fontRef>
        </p:style>
      </p:cxnSp>
      <p:sp>
        <p:nvSpPr>
          <p:cNvPr id="46" name="Rounded Rectangle 45"/>
          <p:cNvSpPr/>
          <p:nvPr/>
        </p:nvSpPr>
        <p:spPr>
          <a:xfrm>
            <a:off x="62751"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Authentication</a:t>
            </a:r>
            <a:endParaRPr lang="en-US" sz="1200" b="1" dirty="0">
              <a:solidFill>
                <a:schemeClr val="tx1"/>
              </a:solidFill>
            </a:endParaRPr>
          </a:p>
        </p:txBody>
      </p:sp>
      <p:sp>
        <p:nvSpPr>
          <p:cNvPr id="47" name="Rounded Rectangle 46"/>
          <p:cNvSpPr/>
          <p:nvPr/>
        </p:nvSpPr>
        <p:spPr>
          <a:xfrm>
            <a:off x="2374152"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Authorization</a:t>
            </a:r>
            <a:endParaRPr lang="en-US" sz="1200" b="1" dirty="0">
              <a:solidFill>
                <a:schemeClr val="tx1"/>
              </a:solidFill>
            </a:endParaRPr>
          </a:p>
        </p:txBody>
      </p:sp>
      <p:sp>
        <p:nvSpPr>
          <p:cNvPr id="48" name="Rounded Rectangle 47"/>
          <p:cNvSpPr/>
          <p:nvPr/>
        </p:nvSpPr>
        <p:spPr>
          <a:xfrm>
            <a:off x="4625788"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Auditing</a:t>
            </a:r>
            <a:endParaRPr lang="en-US" sz="1200" b="1" dirty="0">
              <a:solidFill>
                <a:schemeClr val="tx1"/>
              </a:solidFill>
            </a:endParaRPr>
          </a:p>
        </p:txBody>
      </p:sp>
      <p:sp>
        <p:nvSpPr>
          <p:cNvPr id="49" name="Rounded Rectangle 48"/>
          <p:cNvSpPr/>
          <p:nvPr/>
        </p:nvSpPr>
        <p:spPr>
          <a:xfrm>
            <a:off x="6884894"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Encryption</a:t>
            </a:r>
            <a:endParaRPr lang="en-US" sz="1200" b="1" dirty="0">
              <a:solidFill>
                <a:schemeClr val="tx1"/>
              </a:solidFill>
            </a:endParaRPr>
          </a:p>
        </p:txBody>
      </p:sp>
      <p:sp>
        <p:nvSpPr>
          <p:cNvPr id="53" name="Rectangle 52"/>
          <p:cNvSpPr/>
          <p:nvPr/>
        </p:nvSpPr>
        <p:spPr>
          <a:xfrm>
            <a:off x="2808941"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4" name="Rectangle 53"/>
          <p:cNvSpPr/>
          <p:nvPr/>
        </p:nvSpPr>
        <p:spPr>
          <a:xfrm>
            <a:off x="6406029"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5" name="Rectangle 54"/>
          <p:cNvSpPr/>
          <p:nvPr/>
        </p:nvSpPr>
        <p:spPr>
          <a:xfrm>
            <a:off x="4521194" y="4469205"/>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Tree>
    <p:extLst>
      <p:ext uri="{BB962C8B-B14F-4D97-AF65-F5344CB8AC3E}">
        <p14:creationId xmlns:p14="http://schemas.microsoft.com/office/powerpoint/2010/main" val="234351715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FLAC Design – Trusted Middleware</a:t>
            </a:r>
            <a:endParaRPr lang="en-US" dirty="0"/>
          </a:p>
        </p:txBody>
      </p:sp>
      <p:sp>
        <p:nvSpPr>
          <p:cNvPr id="16" name="Rectangle 15"/>
          <p:cNvSpPr/>
          <p:nvPr/>
        </p:nvSpPr>
        <p:spPr>
          <a:xfrm>
            <a:off x="6469529" y="3771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pic>
        <p:nvPicPr>
          <p:cNvPr id="18" name="Picture 17"/>
          <p:cNvPicPr>
            <a:picLocks noChangeAspect="1"/>
          </p:cNvPicPr>
          <p:nvPr/>
        </p:nvPicPr>
        <p:blipFill>
          <a:blip r:embed="rId3"/>
          <a:stretch>
            <a:fillRect/>
          </a:stretch>
        </p:blipFill>
        <p:spPr>
          <a:xfrm>
            <a:off x="6155624" y="2616729"/>
            <a:ext cx="1741585" cy="505352"/>
          </a:xfrm>
          <a:prstGeom prst="rect">
            <a:avLst/>
          </a:prstGeom>
        </p:spPr>
      </p:pic>
      <p:sp>
        <p:nvSpPr>
          <p:cNvPr id="19" name="Rounded Rectangle 18"/>
          <p:cNvSpPr/>
          <p:nvPr/>
        </p:nvSpPr>
        <p:spPr>
          <a:xfrm>
            <a:off x="762000" y="3062824"/>
            <a:ext cx="2046941" cy="1682249"/>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smtClean="0">
                <a:solidFill>
                  <a:schemeClr val="tx1"/>
                </a:solidFill>
              </a:rPr>
              <a:t>Trusted</a:t>
            </a:r>
          </a:p>
          <a:p>
            <a:r>
              <a:rPr lang="en-US" sz="1200" dirty="0" smtClean="0">
                <a:solidFill>
                  <a:schemeClr val="tx1"/>
                </a:solidFill>
              </a:rPr>
              <a:t>Middleware/</a:t>
            </a:r>
          </a:p>
          <a:p>
            <a:r>
              <a:rPr lang="en-US" sz="1200" dirty="0" smtClean="0">
                <a:solidFill>
                  <a:schemeClr val="tx1"/>
                </a:solidFill>
              </a:rPr>
              <a:t>Application</a:t>
            </a:r>
            <a:endParaRPr lang="en-US" sz="1200" dirty="0">
              <a:solidFill>
                <a:schemeClr val="tx1"/>
              </a:solidFill>
            </a:endParaRPr>
          </a:p>
        </p:txBody>
      </p:sp>
      <p:cxnSp>
        <p:nvCxnSpPr>
          <p:cNvPr id="20" name="Straight Connector 19"/>
          <p:cNvCxnSpPr>
            <a:stCxn id="34" idx="3"/>
            <a:endCxn id="26" idx="1"/>
          </p:cNvCxnSpPr>
          <p:nvPr/>
        </p:nvCxnSpPr>
        <p:spPr>
          <a:xfrm flipV="1">
            <a:off x="2680820" y="3903949"/>
            <a:ext cx="3157304" cy="47992"/>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2808941" y="37460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2" name="Rounded Rectangle 21"/>
          <p:cNvSpPr/>
          <p:nvPr/>
        </p:nvSpPr>
        <p:spPr>
          <a:xfrm>
            <a:off x="4024779" y="1289424"/>
            <a:ext cx="1259541"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Identity Management</a:t>
            </a:r>
            <a:endParaRPr lang="en-US" sz="1200" dirty="0">
              <a:solidFill>
                <a:schemeClr val="tx1"/>
              </a:solidFill>
            </a:endParaRPr>
          </a:p>
        </p:txBody>
      </p:sp>
      <p:cxnSp>
        <p:nvCxnSpPr>
          <p:cNvPr id="23" name="Straight Connector 22"/>
          <p:cNvCxnSpPr>
            <a:stCxn id="19" idx="0"/>
            <a:endCxn id="22" idx="2"/>
          </p:cNvCxnSpPr>
          <p:nvPr/>
        </p:nvCxnSpPr>
        <p:spPr>
          <a:xfrm flipV="1">
            <a:off x="1785471" y="2150366"/>
            <a:ext cx="2869079" cy="912458"/>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6" name="Rounded Rectangle 25"/>
          <p:cNvSpPr/>
          <p:nvPr/>
        </p:nvSpPr>
        <p:spPr>
          <a:xfrm>
            <a:off x="5838124" y="3147481"/>
            <a:ext cx="2452147" cy="1512935"/>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smtClean="0">
              <a:solidFill>
                <a:schemeClr val="tx1"/>
              </a:solidFill>
            </a:endParaRPr>
          </a:p>
        </p:txBody>
      </p:sp>
      <p:pic>
        <p:nvPicPr>
          <p:cNvPr id="12" name="Picture 11"/>
          <p:cNvPicPr>
            <a:picLocks noChangeAspect="1"/>
          </p:cNvPicPr>
          <p:nvPr/>
        </p:nvPicPr>
        <p:blipFill>
          <a:blip r:embed="rId4"/>
          <a:stretch>
            <a:fillRect/>
          </a:stretch>
        </p:blipFill>
        <p:spPr>
          <a:xfrm>
            <a:off x="4212010" y="2917036"/>
            <a:ext cx="1262810" cy="1872225"/>
          </a:xfrm>
          <a:prstGeom prst="rect">
            <a:avLst/>
          </a:prstGeom>
        </p:spPr>
      </p:pic>
      <p:sp>
        <p:nvSpPr>
          <p:cNvPr id="34" name="Rounded Rectangle 33"/>
          <p:cNvSpPr/>
          <p:nvPr/>
        </p:nvSpPr>
        <p:spPr>
          <a:xfrm>
            <a:off x="1955800" y="3521470"/>
            <a:ext cx="725020"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Driver</a:t>
            </a:r>
            <a:endParaRPr lang="en-US" sz="1200" dirty="0">
              <a:solidFill>
                <a:schemeClr val="tx1"/>
              </a:solidFill>
            </a:endParaRPr>
          </a:p>
        </p:txBody>
      </p:sp>
      <p:sp>
        <p:nvSpPr>
          <p:cNvPr id="31" name="TextBox 30"/>
          <p:cNvSpPr txBox="1"/>
          <p:nvPr/>
        </p:nvSpPr>
        <p:spPr>
          <a:xfrm>
            <a:off x="628403" y="4932925"/>
            <a:ext cx="4121641" cy="923330"/>
          </a:xfrm>
          <a:prstGeom prst="rect">
            <a:avLst/>
          </a:prstGeom>
          <a:noFill/>
        </p:spPr>
        <p:txBody>
          <a:bodyPr wrap="none" rtlCol="0">
            <a:spAutoFit/>
          </a:bodyPr>
          <a:lstStyle/>
          <a:p>
            <a:pPr marL="342900" indent="-342900">
              <a:buFont typeface="+mj-lt"/>
              <a:buAutoNum type="arabicPeriod"/>
            </a:pPr>
            <a:r>
              <a:rPr lang="en-US" dirty="0" smtClean="0"/>
              <a:t>Authenticate Untrusted User</a:t>
            </a:r>
          </a:p>
          <a:p>
            <a:pPr marL="342900" indent="-342900">
              <a:buFont typeface="+mj-lt"/>
              <a:buAutoNum type="arabicPeriod"/>
            </a:pPr>
            <a:r>
              <a:rPr lang="en-US" dirty="0" smtClean="0"/>
              <a:t>Retrieve User Attributes</a:t>
            </a:r>
          </a:p>
          <a:p>
            <a:pPr marL="342900" indent="-342900">
              <a:buFont typeface="+mj-lt"/>
              <a:buAutoNum type="arabicPeriod"/>
            </a:pPr>
            <a:r>
              <a:rPr lang="en-US" dirty="0" smtClean="0"/>
              <a:t>Create query and $redact Expression</a:t>
            </a:r>
            <a:endParaRPr lang="en-US" dirty="0"/>
          </a:p>
        </p:txBody>
      </p:sp>
      <p:sp>
        <p:nvSpPr>
          <p:cNvPr id="39" name="TextBox 38"/>
          <p:cNvSpPr txBox="1"/>
          <p:nvPr/>
        </p:nvSpPr>
        <p:spPr>
          <a:xfrm>
            <a:off x="5284320" y="4997980"/>
            <a:ext cx="3070071" cy="923330"/>
          </a:xfrm>
          <a:prstGeom prst="rect">
            <a:avLst/>
          </a:prstGeom>
          <a:noFill/>
        </p:spPr>
        <p:txBody>
          <a:bodyPr wrap="none" rtlCol="0">
            <a:spAutoFit/>
          </a:bodyPr>
          <a:lstStyle/>
          <a:p>
            <a:pPr marL="342900" indent="-342900">
              <a:buFont typeface="+mj-lt"/>
              <a:buAutoNum type="arabicPeriod"/>
            </a:pPr>
            <a:r>
              <a:rPr lang="en-US" dirty="0" smtClean="0"/>
              <a:t>Authenticate Trusted User</a:t>
            </a:r>
          </a:p>
          <a:p>
            <a:pPr marL="342900" indent="-342900">
              <a:buFont typeface="+mj-lt"/>
              <a:buAutoNum type="arabicPeriod"/>
            </a:pPr>
            <a:r>
              <a:rPr lang="en-US" dirty="0" smtClean="0"/>
              <a:t>Run Query</a:t>
            </a:r>
          </a:p>
          <a:p>
            <a:pPr marL="342900" indent="-342900">
              <a:buFont typeface="+mj-lt"/>
              <a:buAutoNum type="arabicPeriod"/>
            </a:pPr>
            <a:r>
              <a:rPr lang="en-US" dirty="0" smtClean="0"/>
              <a:t>Apply $redact Expression</a:t>
            </a:r>
            <a:endParaRPr lang="en-US" dirty="0"/>
          </a:p>
        </p:txBody>
      </p:sp>
      <p:sp>
        <p:nvSpPr>
          <p:cNvPr id="32" name="TextBox 31"/>
          <p:cNvSpPr txBox="1"/>
          <p:nvPr/>
        </p:nvSpPr>
        <p:spPr>
          <a:xfrm>
            <a:off x="2872441" y="3463675"/>
            <a:ext cx="1404237" cy="523220"/>
          </a:xfrm>
          <a:prstGeom prst="rect">
            <a:avLst/>
          </a:prstGeom>
          <a:noFill/>
        </p:spPr>
        <p:txBody>
          <a:bodyPr wrap="none" rtlCol="0">
            <a:spAutoFit/>
          </a:bodyPr>
          <a:lstStyle/>
          <a:p>
            <a:r>
              <a:rPr lang="en-US" sz="1400" dirty="0" smtClean="0"/>
              <a:t>Query + $redact</a:t>
            </a:r>
          </a:p>
          <a:p>
            <a:r>
              <a:rPr lang="en-US" sz="1400" dirty="0" smtClean="0"/>
              <a:t>Trusted user</a:t>
            </a:r>
            <a:endParaRPr lang="en-US" sz="1400" dirty="0"/>
          </a:p>
        </p:txBody>
      </p:sp>
      <p:sp>
        <p:nvSpPr>
          <p:cNvPr id="41" name="Rounded Rectangle 40"/>
          <p:cNvSpPr/>
          <p:nvPr/>
        </p:nvSpPr>
        <p:spPr>
          <a:xfrm>
            <a:off x="189379" y="1289424"/>
            <a:ext cx="1385421"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Untrusted</a:t>
            </a:r>
          </a:p>
          <a:p>
            <a:pPr algn="ctr"/>
            <a:r>
              <a:rPr lang="en-US" sz="1200" dirty="0" smtClean="0">
                <a:solidFill>
                  <a:schemeClr val="tx1"/>
                </a:solidFill>
              </a:rPr>
              <a:t>User</a:t>
            </a:r>
            <a:r>
              <a:rPr lang="en-US" sz="1200" dirty="0">
                <a:solidFill>
                  <a:schemeClr val="tx1"/>
                </a:solidFill>
              </a:rPr>
              <a:t>/</a:t>
            </a:r>
            <a:r>
              <a:rPr lang="en-US" sz="1200" dirty="0" smtClean="0">
                <a:solidFill>
                  <a:schemeClr val="tx1"/>
                </a:solidFill>
              </a:rPr>
              <a:t>Application</a:t>
            </a:r>
            <a:endParaRPr lang="en-US" sz="1200" dirty="0">
              <a:solidFill>
                <a:schemeClr val="tx1"/>
              </a:solidFill>
            </a:endParaRPr>
          </a:p>
        </p:txBody>
      </p:sp>
      <p:cxnSp>
        <p:nvCxnSpPr>
          <p:cNvPr id="42" name="Straight Connector 41"/>
          <p:cNvCxnSpPr>
            <a:stCxn id="41" idx="2"/>
          </p:cNvCxnSpPr>
          <p:nvPr/>
        </p:nvCxnSpPr>
        <p:spPr>
          <a:xfrm>
            <a:off x="882090" y="2150366"/>
            <a:ext cx="337110" cy="912458"/>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6469529" y="3771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7" name="Rectangle 26"/>
          <p:cNvSpPr/>
          <p:nvPr/>
        </p:nvSpPr>
        <p:spPr>
          <a:xfrm>
            <a:off x="6342529" y="36698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8" name="Can 27"/>
          <p:cNvSpPr/>
          <p:nvPr/>
        </p:nvSpPr>
        <p:spPr>
          <a:xfrm>
            <a:off x="7251700" y="3330986"/>
            <a:ext cx="952500" cy="1038709"/>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Collection</a:t>
            </a:r>
            <a:endParaRPr lang="en-US" sz="1200" dirty="0">
              <a:solidFill>
                <a:schemeClr val="tx1"/>
              </a:solidFill>
            </a:endParaRPr>
          </a:p>
        </p:txBody>
      </p:sp>
      <p:grpSp>
        <p:nvGrpSpPr>
          <p:cNvPr id="2" name="Group 1"/>
          <p:cNvGrpSpPr/>
          <p:nvPr/>
        </p:nvGrpSpPr>
        <p:grpSpPr>
          <a:xfrm>
            <a:off x="1219200" y="4218356"/>
            <a:ext cx="1328272" cy="556677"/>
            <a:chOff x="1562098" y="2197100"/>
            <a:chExt cx="6235702" cy="1422401"/>
          </a:xfrm>
        </p:grpSpPr>
        <p:sp>
          <p:nvSpPr>
            <p:cNvPr id="24" name="Can 23"/>
            <p:cNvSpPr/>
            <p:nvPr/>
          </p:nvSpPr>
          <p:spPr>
            <a:xfrm rot="5400000">
              <a:off x="1593849" y="2165350"/>
              <a:ext cx="1422400" cy="1485902"/>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29" name="Can 28"/>
            <p:cNvSpPr/>
            <p:nvPr/>
          </p:nvSpPr>
          <p:spPr>
            <a:xfrm rot="5400000">
              <a:off x="2774950" y="2165350"/>
              <a:ext cx="1422400" cy="14859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US" dirty="0"/>
            </a:p>
          </p:txBody>
        </p:sp>
        <p:sp>
          <p:nvSpPr>
            <p:cNvPr id="30" name="Can 29"/>
            <p:cNvSpPr/>
            <p:nvPr/>
          </p:nvSpPr>
          <p:spPr>
            <a:xfrm rot="5400000">
              <a:off x="39687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33" name="Can 32"/>
            <p:cNvSpPr/>
            <p:nvPr/>
          </p:nvSpPr>
          <p:spPr>
            <a:xfrm rot="5400000">
              <a:off x="51498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sp>
          <p:nvSpPr>
            <p:cNvPr id="35" name="Can 34"/>
            <p:cNvSpPr/>
            <p:nvPr/>
          </p:nvSpPr>
          <p:spPr>
            <a:xfrm rot="5400000">
              <a:off x="6343650" y="2165350"/>
              <a:ext cx="1422400" cy="1485900"/>
            </a:xfrm>
            <a:prstGeom prst="can">
              <a:avLst/>
            </a:prstGeom>
            <a:ln>
              <a:prstDash val="dash"/>
            </a:ln>
          </p:spPr>
          <p:style>
            <a:lnRef idx="2">
              <a:schemeClr val="accent1"/>
            </a:lnRef>
            <a:fillRef idx="1">
              <a:schemeClr val="lt1"/>
            </a:fillRef>
            <a:effectRef idx="0">
              <a:schemeClr val="accent1"/>
            </a:effectRef>
            <a:fontRef idx="minor">
              <a:schemeClr val="dk1"/>
            </a:fontRef>
          </p:style>
          <p:txBody>
            <a:bodyPr vert="vert270" rtlCol="0" anchor="ctr"/>
            <a:lstStyle/>
            <a:p>
              <a:pPr algn="ctr"/>
              <a:endParaRPr lang="en-US" dirty="0"/>
            </a:p>
          </p:txBody>
        </p:sp>
      </p:grpSp>
    </p:spTree>
    <p:extLst>
      <p:ext uri="{BB962C8B-B14F-4D97-AF65-F5344CB8AC3E}">
        <p14:creationId xmlns:p14="http://schemas.microsoft.com/office/powerpoint/2010/main" val="338505175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Disclaimer</a:t>
            </a:r>
            <a:endParaRPr lang="en-US" dirty="0"/>
          </a:p>
        </p:txBody>
      </p:sp>
      <p:sp>
        <p:nvSpPr>
          <p:cNvPr id="4" name="Text Placeholder 3"/>
          <p:cNvSpPr>
            <a:spLocks noGrp="1"/>
          </p:cNvSpPr>
          <p:nvPr>
            <p:ph type="body" sz="quarter" idx="11"/>
          </p:nvPr>
        </p:nvSpPr>
        <p:spPr/>
        <p:txBody>
          <a:bodyPr/>
          <a:lstStyle/>
          <a:p>
            <a:pPr marL="0" indent="0">
              <a:buNone/>
            </a:pPr>
            <a:r>
              <a:rPr lang="en-US" dirty="0"/>
              <a:t>Statements about future releases, availability dates, and feature content reflect plans only, and </a:t>
            </a:r>
            <a:r>
              <a:rPr lang="en-US" dirty="0" err="1" smtClean="0"/>
              <a:t>MongoDB</a:t>
            </a:r>
            <a:r>
              <a:rPr lang="en-US" dirty="0" smtClean="0"/>
              <a:t> </a:t>
            </a:r>
            <a:r>
              <a:rPr lang="en-US" dirty="0"/>
              <a:t>is under no obligation to include, develop or make available, commercially or otherwise, specific </a:t>
            </a:r>
            <a:r>
              <a:rPr lang="en-US" dirty="0" smtClean="0"/>
              <a:t>features </a:t>
            </a:r>
            <a:r>
              <a:rPr lang="en-US" dirty="0"/>
              <a:t>discussed </a:t>
            </a:r>
            <a:r>
              <a:rPr lang="en-US" dirty="0" smtClean="0"/>
              <a:t>in a </a:t>
            </a:r>
            <a:r>
              <a:rPr lang="en-US" dirty="0"/>
              <a:t>future </a:t>
            </a:r>
            <a:r>
              <a:rPr lang="en-US" dirty="0" err="1"/>
              <a:t>MongoDB</a:t>
            </a:r>
            <a:r>
              <a:rPr lang="en-US" dirty="0"/>
              <a:t> build. Information is provided for general understanding only, and is subject to change at the sole discretion of </a:t>
            </a:r>
            <a:r>
              <a:rPr lang="en-US" dirty="0" err="1" smtClean="0"/>
              <a:t>MongoDB</a:t>
            </a:r>
            <a:r>
              <a:rPr lang="en-US" dirty="0" smtClean="0"/>
              <a:t> </a:t>
            </a:r>
            <a:r>
              <a:rPr lang="en-US" dirty="0"/>
              <a:t>in response to changing market conditions, delivery schedules, customer requirements, and/or other factors.</a:t>
            </a:r>
          </a:p>
          <a:p>
            <a:pPr marL="0" indent="0">
              <a:buNone/>
            </a:pPr>
            <a:endParaRPr lang="en-US" dirty="0" smtClean="0"/>
          </a:p>
        </p:txBody>
      </p:sp>
    </p:spTree>
    <p:extLst>
      <p:ext uri="{BB962C8B-B14F-4D97-AF65-F5344CB8AC3E}">
        <p14:creationId xmlns:p14="http://schemas.microsoft.com/office/powerpoint/2010/main" val="164914671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Integrated FLAC (Conceptual)*</a:t>
            </a:r>
            <a:endParaRPr lang="en-US" dirty="0"/>
          </a:p>
        </p:txBody>
      </p:sp>
      <p:sp>
        <p:nvSpPr>
          <p:cNvPr id="4" name="Text Placeholder 3"/>
          <p:cNvSpPr>
            <a:spLocks noGrp="1"/>
          </p:cNvSpPr>
          <p:nvPr>
            <p:ph type="body" sz="quarter" idx="11"/>
          </p:nvPr>
        </p:nvSpPr>
        <p:spPr/>
        <p:txBody>
          <a:bodyPr/>
          <a:lstStyle/>
          <a:p>
            <a:r>
              <a:rPr lang="en-US" dirty="0" smtClean="0"/>
              <a:t>Collection Views</a:t>
            </a:r>
          </a:p>
          <a:p>
            <a:r>
              <a:rPr lang="en-US" dirty="0" smtClean="0"/>
              <a:t>Read-only Views</a:t>
            </a:r>
          </a:p>
          <a:p>
            <a:r>
              <a:rPr lang="en-US" dirty="0" smtClean="0"/>
              <a:t>Parameterized Views</a:t>
            </a:r>
          </a:p>
          <a:p>
            <a:pPr lvl="1"/>
            <a:r>
              <a:rPr lang="en-US" dirty="0" smtClean="0"/>
              <a:t>Configurable redaction expression</a:t>
            </a:r>
          </a:p>
          <a:p>
            <a:pPr lvl="1"/>
            <a:r>
              <a:rPr lang="en-US" dirty="0" smtClean="0"/>
              <a:t>Document content </a:t>
            </a:r>
            <a:r>
              <a:rPr lang="en-US" dirty="0"/>
              <a:t>based on the </a:t>
            </a:r>
            <a:r>
              <a:rPr lang="en-US" dirty="0" smtClean="0"/>
              <a:t>user attributes and field markings</a:t>
            </a:r>
          </a:p>
          <a:p>
            <a:pPr lvl="1"/>
            <a:endParaRPr lang="en-US" dirty="0" smtClean="0"/>
          </a:p>
        </p:txBody>
      </p:sp>
      <p:sp>
        <p:nvSpPr>
          <p:cNvPr id="5" name="TextBox 4"/>
          <p:cNvSpPr txBox="1"/>
          <p:nvPr/>
        </p:nvSpPr>
        <p:spPr>
          <a:xfrm>
            <a:off x="469900" y="6324600"/>
            <a:ext cx="1993900" cy="369332"/>
          </a:xfrm>
          <a:prstGeom prst="rect">
            <a:avLst/>
          </a:prstGeom>
          <a:noFill/>
        </p:spPr>
        <p:txBody>
          <a:bodyPr wrap="square" rtlCol="0">
            <a:spAutoFit/>
          </a:bodyPr>
          <a:lstStyle/>
          <a:p>
            <a:r>
              <a:rPr lang="en-US" dirty="0" smtClean="0">
                <a:solidFill>
                  <a:srgbClr val="FFFFFF"/>
                </a:solidFill>
              </a:rPr>
              <a:t>* See Disclaimer</a:t>
            </a:r>
            <a:endParaRPr lang="en-US" dirty="0">
              <a:solidFill>
                <a:srgbClr val="FFFFFF"/>
              </a:solidFill>
            </a:endParaRPr>
          </a:p>
        </p:txBody>
      </p:sp>
    </p:spTree>
    <p:extLst>
      <p:ext uri="{BB962C8B-B14F-4D97-AF65-F5344CB8AC3E}">
        <p14:creationId xmlns:p14="http://schemas.microsoft.com/office/powerpoint/2010/main" val="208092160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FLAC Design – Views*</a:t>
            </a:r>
            <a:endParaRPr lang="en-US" dirty="0"/>
          </a:p>
        </p:txBody>
      </p:sp>
      <p:sp>
        <p:nvSpPr>
          <p:cNvPr id="16" name="Rectangle 15"/>
          <p:cNvSpPr/>
          <p:nvPr/>
        </p:nvSpPr>
        <p:spPr>
          <a:xfrm>
            <a:off x="6469529" y="3771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19" name="Rounded Rectangle 18"/>
          <p:cNvSpPr/>
          <p:nvPr/>
        </p:nvSpPr>
        <p:spPr>
          <a:xfrm>
            <a:off x="762000" y="3062824"/>
            <a:ext cx="2046941" cy="1682249"/>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smtClean="0">
                <a:solidFill>
                  <a:schemeClr val="tx1"/>
                </a:solidFill>
              </a:rPr>
              <a:t>Trusted</a:t>
            </a:r>
          </a:p>
          <a:p>
            <a:r>
              <a:rPr lang="en-US" sz="1200" dirty="0" smtClean="0">
                <a:solidFill>
                  <a:schemeClr val="tx1"/>
                </a:solidFill>
              </a:rPr>
              <a:t>Middleware/</a:t>
            </a:r>
          </a:p>
          <a:p>
            <a:r>
              <a:rPr lang="en-US" sz="1200" dirty="0" smtClean="0">
                <a:solidFill>
                  <a:schemeClr val="tx1"/>
                </a:solidFill>
              </a:rPr>
              <a:t>Application</a:t>
            </a:r>
            <a:endParaRPr lang="en-US" sz="1200" dirty="0">
              <a:solidFill>
                <a:schemeClr val="tx1"/>
              </a:solidFill>
            </a:endParaRPr>
          </a:p>
        </p:txBody>
      </p:sp>
      <p:cxnSp>
        <p:nvCxnSpPr>
          <p:cNvPr id="20" name="Straight Connector 19"/>
          <p:cNvCxnSpPr>
            <a:stCxn id="34" idx="3"/>
            <a:endCxn id="26" idx="1"/>
          </p:cNvCxnSpPr>
          <p:nvPr/>
        </p:nvCxnSpPr>
        <p:spPr>
          <a:xfrm flipV="1">
            <a:off x="2680820" y="3903949"/>
            <a:ext cx="3157304" cy="47992"/>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2808941" y="37460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2" name="Rounded Rectangle 21"/>
          <p:cNvSpPr/>
          <p:nvPr/>
        </p:nvSpPr>
        <p:spPr>
          <a:xfrm>
            <a:off x="4024779" y="1289424"/>
            <a:ext cx="1450041"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Identity Management</a:t>
            </a:r>
            <a:endParaRPr lang="en-US" sz="1200" dirty="0">
              <a:solidFill>
                <a:schemeClr val="tx1"/>
              </a:solidFill>
            </a:endParaRPr>
          </a:p>
        </p:txBody>
      </p:sp>
      <p:cxnSp>
        <p:nvCxnSpPr>
          <p:cNvPr id="23" name="Straight Connector 22"/>
          <p:cNvCxnSpPr>
            <a:stCxn id="19" idx="0"/>
            <a:endCxn id="22" idx="2"/>
          </p:cNvCxnSpPr>
          <p:nvPr/>
        </p:nvCxnSpPr>
        <p:spPr>
          <a:xfrm flipV="1">
            <a:off x="1785471" y="2150366"/>
            <a:ext cx="2964329" cy="912458"/>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6" name="Rounded Rectangle 25"/>
          <p:cNvSpPr/>
          <p:nvPr/>
        </p:nvSpPr>
        <p:spPr>
          <a:xfrm>
            <a:off x="5838124" y="3147481"/>
            <a:ext cx="2452147" cy="1512935"/>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smtClean="0">
              <a:solidFill>
                <a:schemeClr val="tx1"/>
              </a:solidFill>
            </a:endParaRPr>
          </a:p>
        </p:txBody>
      </p:sp>
      <p:pic>
        <p:nvPicPr>
          <p:cNvPr id="12" name="Picture 11"/>
          <p:cNvPicPr>
            <a:picLocks noChangeAspect="1"/>
          </p:cNvPicPr>
          <p:nvPr/>
        </p:nvPicPr>
        <p:blipFill>
          <a:blip r:embed="rId3"/>
          <a:stretch>
            <a:fillRect/>
          </a:stretch>
        </p:blipFill>
        <p:spPr>
          <a:xfrm>
            <a:off x="4212010" y="2917036"/>
            <a:ext cx="1262810" cy="1872225"/>
          </a:xfrm>
          <a:prstGeom prst="rect">
            <a:avLst/>
          </a:prstGeom>
        </p:spPr>
      </p:pic>
      <p:sp>
        <p:nvSpPr>
          <p:cNvPr id="34" name="Rounded Rectangle 33"/>
          <p:cNvSpPr/>
          <p:nvPr/>
        </p:nvSpPr>
        <p:spPr>
          <a:xfrm>
            <a:off x="1955800" y="3521470"/>
            <a:ext cx="725020"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Driver</a:t>
            </a:r>
            <a:endParaRPr lang="en-US" sz="1200" dirty="0">
              <a:solidFill>
                <a:schemeClr val="tx1"/>
              </a:solidFill>
            </a:endParaRPr>
          </a:p>
        </p:txBody>
      </p:sp>
      <p:sp>
        <p:nvSpPr>
          <p:cNvPr id="31" name="TextBox 30"/>
          <p:cNvSpPr txBox="1"/>
          <p:nvPr/>
        </p:nvSpPr>
        <p:spPr>
          <a:xfrm>
            <a:off x="628403" y="4932925"/>
            <a:ext cx="3313728" cy="646331"/>
          </a:xfrm>
          <a:prstGeom prst="rect">
            <a:avLst/>
          </a:prstGeom>
          <a:noFill/>
        </p:spPr>
        <p:txBody>
          <a:bodyPr wrap="none" rtlCol="0">
            <a:spAutoFit/>
          </a:bodyPr>
          <a:lstStyle/>
          <a:p>
            <a:pPr marL="342900" indent="-342900">
              <a:buFont typeface="+mj-lt"/>
              <a:buAutoNum type="arabicPeriod"/>
            </a:pPr>
            <a:r>
              <a:rPr lang="en-US" dirty="0" smtClean="0"/>
              <a:t>Authenticate Untrusted User</a:t>
            </a:r>
          </a:p>
          <a:p>
            <a:pPr marL="342900" indent="-342900">
              <a:buFont typeface="+mj-lt"/>
              <a:buAutoNum type="arabicPeriod"/>
            </a:pPr>
            <a:r>
              <a:rPr lang="en-US" dirty="0" smtClean="0"/>
              <a:t>Retrieve User Attributes</a:t>
            </a:r>
          </a:p>
        </p:txBody>
      </p:sp>
      <p:sp>
        <p:nvSpPr>
          <p:cNvPr id="39" name="TextBox 38"/>
          <p:cNvSpPr txBox="1"/>
          <p:nvPr/>
        </p:nvSpPr>
        <p:spPr>
          <a:xfrm>
            <a:off x="5284320" y="4997980"/>
            <a:ext cx="3724096" cy="923330"/>
          </a:xfrm>
          <a:prstGeom prst="rect">
            <a:avLst/>
          </a:prstGeom>
          <a:noFill/>
        </p:spPr>
        <p:txBody>
          <a:bodyPr wrap="none" rtlCol="0">
            <a:spAutoFit/>
          </a:bodyPr>
          <a:lstStyle/>
          <a:p>
            <a:pPr marL="342900" indent="-342900">
              <a:buFont typeface="+mj-lt"/>
              <a:buAutoNum type="arabicPeriod"/>
            </a:pPr>
            <a:r>
              <a:rPr lang="en-US" dirty="0" smtClean="0"/>
              <a:t>Authenticate Trusted User</a:t>
            </a:r>
          </a:p>
          <a:p>
            <a:pPr marL="342900" indent="-342900">
              <a:buFont typeface="+mj-lt"/>
              <a:buAutoNum type="arabicPeriod"/>
            </a:pPr>
            <a:r>
              <a:rPr lang="en-US" dirty="0" smtClean="0"/>
              <a:t>Run Query</a:t>
            </a:r>
          </a:p>
          <a:p>
            <a:pPr marL="342900" indent="-342900">
              <a:buFont typeface="+mj-lt"/>
              <a:buAutoNum type="arabicPeriod"/>
            </a:pPr>
            <a:r>
              <a:rPr lang="en-US" dirty="0" smtClean="0"/>
              <a:t>Create/Apply $redact Expression</a:t>
            </a:r>
            <a:endParaRPr lang="en-US" dirty="0"/>
          </a:p>
        </p:txBody>
      </p:sp>
      <p:sp>
        <p:nvSpPr>
          <p:cNvPr id="32" name="TextBox 31"/>
          <p:cNvSpPr txBox="1"/>
          <p:nvPr/>
        </p:nvSpPr>
        <p:spPr>
          <a:xfrm>
            <a:off x="2872441" y="3463675"/>
            <a:ext cx="1567966" cy="523220"/>
          </a:xfrm>
          <a:prstGeom prst="rect">
            <a:avLst/>
          </a:prstGeom>
          <a:noFill/>
        </p:spPr>
        <p:txBody>
          <a:bodyPr wrap="none" rtlCol="0">
            <a:spAutoFit/>
          </a:bodyPr>
          <a:lstStyle/>
          <a:p>
            <a:r>
              <a:rPr lang="en-US" sz="1400" dirty="0" smtClean="0"/>
              <a:t>Query + attributes</a:t>
            </a:r>
          </a:p>
          <a:p>
            <a:r>
              <a:rPr lang="en-US" sz="1400" dirty="0" smtClean="0"/>
              <a:t>Trusted user</a:t>
            </a:r>
            <a:endParaRPr lang="en-US" sz="1400" dirty="0"/>
          </a:p>
        </p:txBody>
      </p:sp>
      <p:sp>
        <p:nvSpPr>
          <p:cNvPr id="41" name="Rounded Rectangle 40"/>
          <p:cNvSpPr/>
          <p:nvPr/>
        </p:nvSpPr>
        <p:spPr>
          <a:xfrm>
            <a:off x="189379" y="1289424"/>
            <a:ext cx="1385421"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Untrusted</a:t>
            </a:r>
          </a:p>
          <a:p>
            <a:pPr algn="ctr"/>
            <a:r>
              <a:rPr lang="en-US" sz="1200" dirty="0" smtClean="0">
                <a:solidFill>
                  <a:schemeClr val="tx1"/>
                </a:solidFill>
              </a:rPr>
              <a:t>User</a:t>
            </a:r>
            <a:r>
              <a:rPr lang="en-US" sz="1200" dirty="0">
                <a:solidFill>
                  <a:schemeClr val="tx1"/>
                </a:solidFill>
              </a:rPr>
              <a:t>/</a:t>
            </a:r>
            <a:r>
              <a:rPr lang="en-US" sz="1200" dirty="0" smtClean="0">
                <a:solidFill>
                  <a:schemeClr val="tx1"/>
                </a:solidFill>
              </a:rPr>
              <a:t>Application</a:t>
            </a:r>
            <a:endParaRPr lang="en-US" sz="1200" dirty="0">
              <a:solidFill>
                <a:schemeClr val="tx1"/>
              </a:solidFill>
            </a:endParaRPr>
          </a:p>
        </p:txBody>
      </p:sp>
      <p:cxnSp>
        <p:nvCxnSpPr>
          <p:cNvPr id="42" name="Straight Connector 41"/>
          <p:cNvCxnSpPr>
            <a:stCxn id="41" idx="2"/>
          </p:cNvCxnSpPr>
          <p:nvPr/>
        </p:nvCxnSpPr>
        <p:spPr>
          <a:xfrm>
            <a:off x="882090" y="2150366"/>
            <a:ext cx="337110" cy="912458"/>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6469529" y="3771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7" name="Rectangle 26"/>
          <p:cNvSpPr/>
          <p:nvPr/>
        </p:nvSpPr>
        <p:spPr>
          <a:xfrm>
            <a:off x="6342529" y="36698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8" name="Can 27"/>
          <p:cNvSpPr/>
          <p:nvPr/>
        </p:nvSpPr>
        <p:spPr>
          <a:xfrm>
            <a:off x="7264400" y="3330986"/>
            <a:ext cx="939800" cy="1038709"/>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Collection</a:t>
            </a:r>
            <a:endParaRPr lang="en-US" sz="1200" dirty="0">
              <a:solidFill>
                <a:schemeClr val="tx1"/>
              </a:solidFill>
            </a:endParaRPr>
          </a:p>
        </p:txBody>
      </p:sp>
      <p:sp>
        <p:nvSpPr>
          <p:cNvPr id="29" name="Can 28"/>
          <p:cNvSpPr/>
          <p:nvPr/>
        </p:nvSpPr>
        <p:spPr>
          <a:xfrm>
            <a:off x="6045200" y="3369086"/>
            <a:ext cx="844923" cy="1038709"/>
          </a:xfrm>
          <a:prstGeom prst="can">
            <a:avLst/>
          </a:prstGeom>
          <a:solidFill>
            <a:schemeClr val="bg1"/>
          </a:soli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View</a:t>
            </a:r>
          </a:p>
          <a:p>
            <a:pPr algn="ctr"/>
            <a:r>
              <a:rPr lang="en-US" sz="1200" dirty="0" smtClean="0">
                <a:solidFill>
                  <a:schemeClr val="tx1"/>
                </a:solidFill>
              </a:rPr>
              <a:t>($redact)</a:t>
            </a:r>
            <a:endParaRPr lang="en-US" sz="1200" dirty="0">
              <a:solidFill>
                <a:schemeClr val="tx1"/>
              </a:solidFill>
            </a:endParaRPr>
          </a:p>
        </p:txBody>
      </p:sp>
      <p:cxnSp>
        <p:nvCxnSpPr>
          <p:cNvPr id="30" name="Straight Connector 29"/>
          <p:cNvCxnSpPr>
            <a:stCxn id="28" idx="2"/>
          </p:cNvCxnSpPr>
          <p:nvPr/>
        </p:nvCxnSpPr>
        <p:spPr>
          <a:xfrm flipH="1">
            <a:off x="6890124" y="3850341"/>
            <a:ext cx="374276" cy="519354"/>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28" idx="2"/>
          </p:cNvCxnSpPr>
          <p:nvPr/>
        </p:nvCxnSpPr>
        <p:spPr>
          <a:xfrm flipH="1" flipV="1">
            <a:off x="6890124" y="3417095"/>
            <a:ext cx="374276" cy="433246"/>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469900" y="6324600"/>
            <a:ext cx="1993900" cy="369332"/>
          </a:xfrm>
          <a:prstGeom prst="rect">
            <a:avLst/>
          </a:prstGeom>
          <a:noFill/>
        </p:spPr>
        <p:txBody>
          <a:bodyPr wrap="square" rtlCol="0">
            <a:spAutoFit/>
          </a:bodyPr>
          <a:lstStyle/>
          <a:p>
            <a:r>
              <a:rPr lang="en-US" dirty="0" smtClean="0">
                <a:solidFill>
                  <a:srgbClr val="FFFFFF"/>
                </a:solidFill>
              </a:rPr>
              <a:t>* See Disclaimer</a:t>
            </a:r>
            <a:endParaRPr lang="en-US" dirty="0">
              <a:solidFill>
                <a:srgbClr val="FFFFFF"/>
              </a:solidFill>
            </a:endParaRPr>
          </a:p>
        </p:txBody>
      </p:sp>
      <p:pic>
        <p:nvPicPr>
          <p:cNvPr id="35" name="Picture 34"/>
          <p:cNvPicPr>
            <a:picLocks noChangeAspect="1"/>
          </p:cNvPicPr>
          <p:nvPr/>
        </p:nvPicPr>
        <p:blipFill>
          <a:blip r:embed="rId4"/>
          <a:stretch>
            <a:fillRect/>
          </a:stretch>
        </p:blipFill>
        <p:spPr>
          <a:xfrm>
            <a:off x="6155624" y="2616729"/>
            <a:ext cx="1741585" cy="505352"/>
          </a:xfrm>
          <a:prstGeom prst="rect">
            <a:avLst/>
          </a:prstGeom>
        </p:spPr>
      </p:pic>
    </p:spTree>
    <p:extLst>
      <p:ext uri="{BB962C8B-B14F-4D97-AF65-F5344CB8AC3E}">
        <p14:creationId xmlns:p14="http://schemas.microsoft.com/office/powerpoint/2010/main" val="200359477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stretch>
            <a:fillRect/>
          </a:stretch>
        </p:blipFill>
        <p:spPr>
          <a:xfrm>
            <a:off x="6155624" y="2616729"/>
            <a:ext cx="1741585" cy="505352"/>
          </a:xfrm>
          <a:prstGeom prst="rect">
            <a:avLst/>
          </a:prstGeom>
        </p:spPr>
      </p:pic>
      <p:sp>
        <p:nvSpPr>
          <p:cNvPr id="5" name="Title 4"/>
          <p:cNvSpPr>
            <a:spLocks noGrp="1"/>
          </p:cNvSpPr>
          <p:nvPr>
            <p:ph type="title"/>
          </p:nvPr>
        </p:nvSpPr>
        <p:spPr/>
        <p:txBody>
          <a:bodyPr>
            <a:normAutofit/>
          </a:bodyPr>
          <a:lstStyle/>
          <a:p>
            <a:r>
              <a:rPr lang="en-US" dirty="0" smtClean="0"/>
              <a:t>FLAC Design – Fully Integrated*</a:t>
            </a:r>
            <a:endParaRPr lang="en-US" dirty="0"/>
          </a:p>
        </p:txBody>
      </p:sp>
      <p:sp>
        <p:nvSpPr>
          <p:cNvPr id="16" name="Rectangle 15"/>
          <p:cNvSpPr/>
          <p:nvPr/>
        </p:nvSpPr>
        <p:spPr>
          <a:xfrm>
            <a:off x="6469529" y="3771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19" name="Rounded Rectangle 18"/>
          <p:cNvSpPr/>
          <p:nvPr/>
        </p:nvSpPr>
        <p:spPr>
          <a:xfrm>
            <a:off x="762000" y="3062824"/>
            <a:ext cx="2046941" cy="1682249"/>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smtClean="0">
                <a:solidFill>
                  <a:schemeClr val="tx1"/>
                </a:solidFill>
              </a:rPr>
              <a:t>Untrusted</a:t>
            </a:r>
          </a:p>
          <a:p>
            <a:r>
              <a:rPr lang="en-US" sz="1200" dirty="0" smtClean="0">
                <a:solidFill>
                  <a:schemeClr val="tx1"/>
                </a:solidFill>
              </a:rPr>
              <a:t>Middleware/</a:t>
            </a:r>
          </a:p>
          <a:p>
            <a:r>
              <a:rPr lang="en-US" sz="1200" dirty="0" smtClean="0">
                <a:solidFill>
                  <a:schemeClr val="tx1"/>
                </a:solidFill>
              </a:rPr>
              <a:t>Application</a:t>
            </a:r>
            <a:endParaRPr lang="en-US" sz="1200" dirty="0">
              <a:solidFill>
                <a:schemeClr val="tx1"/>
              </a:solidFill>
            </a:endParaRPr>
          </a:p>
        </p:txBody>
      </p:sp>
      <p:cxnSp>
        <p:nvCxnSpPr>
          <p:cNvPr id="20" name="Straight Connector 19"/>
          <p:cNvCxnSpPr>
            <a:stCxn id="34" idx="3"/>
            <a:endCxn id="26" idx="1"/>
          </p:cNvCxnSpPr>
          <p:nvPr/>
        </p:nvCxnSpPr>
        <p:spPr>
          <a:xfrm flipV="1">
            <a:off x="2680820" y="3903949"/>
            <a:ext cx="3157304" cy="47992"/>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2808941" y="37460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2" name="Rounded Rectangle 21"/>
          <p:cNvSpPr/>
          <p:nvPr/>
        </p:nvSpPr>
        <p:spPr>
          <a:xfrm>
            <a:off x="4024779" y="1289424"/>
            <a:ext cx="1259541"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Identity Management</a:t>
            </a:r>
            <a:endParaRPr lang="en-US" sz="1200" dirty="0">
              <a:solidFill>
                <a:schemeClr val="tx1"/>
              </a:solidFill>
            </a:endParaRPr>
          </a:p>
        </p:txBody>
      </p:sp>
      <p:cxnSp>
        <p:nvCxnSpPr>
          <p:cNvPr id="23" name="Straight Connector 22"/>
          <p:cNvCxnSpPr>
            <a:stCxn id="19" idx="0"/>
            <a:endCxn id="22" idx="2"/>
          </p:cNvCxnSpPr>
          <p:nvPr/>
        </p:nvCxnSpPr>
        <p:spPr>
          <a:xfrm flipV="1">
            <a:off x="1785471" y="2150366"/>
            <a:ext cx="2869079" cy="912458"/>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6" name="Rounded Rectangle 25"/>
          <p:cNvSpPr/>
          <p:nvPr/>
        </p:nvSpPr>
        <p:spPr>
          <a:xfrm>
            <a:off x="5838124" y="3147481"/>
            <a:ext cx="2452147" cy="1512935"/>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smtClean="0">
              <a:solidFill>
                <a:schemeClr val="tx1"/>
              </a:solidFill>
            </a:endParaRPr>
          </a:p>
        </p:txBody>
      </p:sp>
      <p:sp>
        <p:nvSpPr>
          <p:cNvPr id="34" name="Rounded Rectangle 33"/>
          <p:cNvSpPr/>
          <p:nvPr/>
        </p:nvSpPr>
        <p:spPr>
          <a:xfrm>
            <a:off x="1955800" y="3521470"/>
            <a:ext cx="725020"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Driver</a:t>
            </a:r>
            <a:endParaRPr lang="en-US" sz="1200" dirty="0">
              <a:solidFill>
                <a:schemeClr val="tx1"/>
              </a:solidFill>
            </a:endParaRPr>
          </a:p>
        </p:txBody>
      </p:sp>
      <p:sp>
        <p:nvSpPr>
          <p:cNvPr id="31" name="TextBox 30"/>
          <p:cNvSpPr txBox="1"/>
          <p:nvPr/>
        </p:nvSpPr>
        <p:spPr>
          <a:xfrm>
            <a:off x="628403" y="4932925"/>
            <a:ext cx="3313728" cy="369332"/>
          </a:xfrm>
          <a:prstGeom prst="rect">
            <a:avLst/>
          </a:prstGeom>
          <a:noFill/>
        </p:spPr>
        <p:txBody>
          <a:bodyPr wrap="none" rtlCol="0">
            <a:spAutoFit/>
          </a:bodyPr>
          <a:lstStyle/>
          <a:p>
            <a:pPr marL="342900" indent="-342900">
              <a:buFont typeface="+mj-lt"/>
              <a:buAutoNum type="arabicPeriod"/>
            </a:pPr>
            <a:r>
              <a:rPr lang="en-US" dirty="0" smtClean="0"/>
              <a:t>Authenticate Untrusted User</a:t>
            </a:r>
          </a:p>
        </p:txBody>
      </p:sp>
      <p:sp>
        <p:nvSpPr>
          <p:cNvPr id="39" name="TextBox 38"/>
          <p:cNvSpPr txBox="1"/>
          <p:nvPr/>
        </p:nvSpPr>
        <p:spPr>
          <a:xfrm>
            <a:off x="5284320" y="4997980"/>
            <a:ext cx="3724096" cy="1200329"/>
          </a:xfrm>
          <a:prstGeom prst="rect">
            <a:avLst/>
          </a:prstGeom>
          <a:noFill/>
        </p:spPr>
        <p:txBody>
          <a:bodyPr wrap="none" rtlCol="0">
            <a:spAutoFit/>
          </a:bodyPr>
          <a:lstStyle/>
          <a:p>
            <a:pPr marL="342900" indent="-342900">
              <a:buFont typeface="+mj-lt"/>
              <a:buAutoNum type="arabicPeriod"/>
            </a:pPr>
            <a:r>
              <a:rPr lang="en-US" dirty="0" smtClean="0"/>
              <a:t>Authenticate Untrusted User</a:t>
            </a:r>
          </a:p>
          <a:p>
            <a:pPr marL="342900" indent="-342900">
              <a:buFont typeface="+mj-lt"/>
              <a:buAutoNum type="arabicPeriod"/>
            </a:pPr>
            <a:r>
              <a:rPr lang="en-US" dirty="0" smtClean="0"/>
              <a:t>Retrieve User Attributes</a:t>
            </a:r>
          </a:p>
          <a:p>
            <a:pPr marL="342900" indent="-342900">
              <a:buFont typeface="+mj-lt"/>
              <a:buAutoNum type="arabicPeriod"/>
            </a:pPr>
            <a:r>
              <a:rPr lang="en-US" dirty="0" smtClean="0"/>
              <a:t>Run Query</a:t>
            </a:r>
          </a:p>
          <a:p>
            <a:pPr marL="342900" indent="-342900">
              <a:buFont typeface="+mj-lt"/>
              <a:buAutoNum type="arabicPeriod"/>
            </a:pPr>
            <a:r>
              <a:rPr lang="en-US" dirty="0" smtClean="0"/>
              <a:t>Create/Apply $redact Expression</a:t>
            </a:r>
            <a:endParaRPr lang="en-US" dirty="0"/>
          </a:p>
        </p:txBody>
      </p:sp>
      <p:sp>
        <p:nvSpPr>
          <p:cNvPr id="32" name="TextBox 31"/>
          <p:cNvSpPr txBox="1"/>
          <p:nvPr/>
        </p:nvSpPr>
        <p:spPr>
          <a:xfrm>
            <a:off x="2872441" y="3463675"/>
            <a:ext cx="1315367" cy="523220"/>
          </a:xfrm>
          <a:prstGeom prst="rect">
            <a:avLst/>
          </a:prstGeom>
          <a:noFill/>
        </p:spPr>
        <p:txBody>
          <a:bodyPr wrap="none" rtlCol="0">
            <a:spAutoFit/>
          </a:bodyPr>
          <a:lstStyle/>
          <a:p>
            <a:r>
              <a:rPr lang="en-US" sz="1400" dirty="0" smtClean="0"/>
              <a:t>Query</a:t>
            </a:r>
          </a:p>
          <a:p>
            <a:r>
              <a:rPr lang="en-US" sz="1400" dirty="0" smtClean="0"/>
              <a:t>Untrusted user</a:t>
            </a:r>
            <a:endParaRPr lang="en-US" sz="1400" dirty="0"/>
          </a:p>
        </p:txBody>
      </p:sp>
      <p:sp>
        <p:nvSpPr>
          <p:cNvPr id="41" name="Rounded Rectangle 40"/>
          <p:cNvSpPr/>
          <p:nvPr/>
        </p:nvSpPr>
        <p:spPr>
          <a:xfrm>
            <a:off x="189379" y="1289424"/>
            <a:ext cx="1385421" cy="860942"/>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Untrusted</a:t>
            </a:r>
          </a:p>
          <a:p>
            <a:pPr algn="ctr"/>
            <a:r>
              <a:rPr lang="en-US" sz="1200" dirty="0" smtClean="0">
                <a:solidFill>
                  <a:schemeClr val="tx1"/>
                </a:solidFill>
              </a:rPr>
              <a:t>User</a:t>
            </a:r>
            <a:r>
              <a:rPr lang="en-US" sz="1200" dirty="0">
                <a:solidFill>
                  <a:schemeClr val="tx1"/>
                </a:solidFill>
              </a:rPr>
              <a:t>/</a:t>
            </a:r>
            <a:r>
              <a:rPr lang="en-US" sz="1200" dirty="0" smtClean="0">
                <a:solidFill>
                  <a:schemeClr val="tx1"/>
                </a:solidFill>
              </a:rPr>
              <a:t>Application</a:t>
            </a:r>
            <a:endParaRPr lang="en-US" sz="1200" dirty="0">
              <a:solidFill>
                <a:schemeClr val="tx1"/>
              </a:solidFill>
            </a:endParaRPr>
          </a:p>
        </p:txBody>
      </p:sp>
      <p:cxnSp>
        <p:nvCxnSpPr>
          <p:cNvPr id="42" name="Straight Connector 41"/>
          <p:cNvCxnSpPr>
            <a:stCxn id="41" idx="2"/>
          </p:cNvCxnSpPr>
          <p:nvPr/>
        </p:nvCxnSpPr>
        <p:spPr>
          <a:xfrm>
            <a:off x="882090" y="2150366"/>
            <a:ext cx="337110" cy="912458"/>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6469529" y="3771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7" name="Rectangle 26"/>
          <p:cNvSpPr/>
          <p:nvPr/>
        </p:nvSpPr>
        <p:spPr>
          <a:xfrm>
            <a:off x="6342529" y="36698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28" name="Can 27"/>
          <p:cNvSpPr/>
          <p:nvPr/>
        </p:nvSpPr>
        <p:spPr>
          <a:xfrm>
            <a:off x="7264400" y="3330986"/>
            <a:ext cx="939800" cy="1038709"/>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Collection</a:t>
            </a:r>
            <a:endParaRPr lang="en-US" sz="1200" dirty="0">
              <a:solidFill>
                <a:schemeClr val="tx1"/>
              </a:solidFill>
            </a:endParaRPr>
          </a:p>
        </p:txBody>
      </p:sp>
      <p:sp>
        <p:nvSpPr>
          <p:cNvPr id="29" name="Can 28"/>
          <p:cNvSpPr/>
          <p:nvPr/>
        </p:nvSpPr>
        <p:spPr>
          <a:xfrm>
            <a:off x="6045200" y="3369086"/>
            <a:ext cx="844923" cy="1038709"/>
          </a:xfrm>
          <a:prstGeom prst="can">
            <a:avLst/>
          </a:prstGeom>
          <a:solidFill>
            <a:schemeClr val="bg1"/>
          </a:solid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View</a:t>
            </a:r>
          </a:p>
          <a:p>
            <a:pPr algn="ctr"/>
            <a:r>
              <a:rPr lang="en-US" sz="1200" dirty="0" smtClean="0">
                <a:solidFill>
                  <a:schemeClr val="tx1"/>
                </a:solidFill>
              </a:rPr>
              <a:t>($redact)</a:t>
            </a:r>
            <a:endParaRPr lang="en-US" sz="1200" dirty="0">
              <a:solidFill>
                <a:schemeClr val="tx1"/>
              </a:solidFill>
            </a:endParaRPr>
          </a:p>
        </p:txBody>
      </p:sp>
      <p:cxnSp>
        <p:nvCxnSpPr>
          <p:cNvPr id="30" name="Straight Connector 29"/>
          <p:cNvCxnSpPr>
            <a:stCxn id="28" idx="2"/>
          </p:cNvCxnSpPr>
          <p:nvPr/>
        </p:nvCxnSpPr>
        <p:spPr>
          <a:xfrm flipH="1">
            <a:off x="6890124" y="3850341"/>
            <a:ext cx="374276" cy="519354"/>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a:stCxn id="28" idx="2"/>
          </p:cNvCxnSpPr>
          <p:nvPr/>
        </p:nvCxnSpPr>
        <p:spPr>
          <a:xfrm flipH="1" flipV="1">
            <a:off x="6890124" y="3417095"/>
            <a:ext cx="374276" cy="433246"/>
          </a:xfrm>
          <a:prstGeom prst="line">
            <a:avLst/>
          </a:prstGeom>
          <a:ln w="31750">
            <a:solidFill>
              <a:srgbClr val="3366FF"/>
            </a:solidFill>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26" idx="0"/>
            <a:endCxn id="22" idx="2"/>
          </p:cNvCxnSpPr>
          <p:nvPr/>
        </p:nvCxnSpPr>
        <p:spPr>
          <a:xfrm flipH="1" flipV="1">
            <a:off x="4654550" y="2150366"/>
            <a:ext cx="2409648" cy="997115"/>
          </a:xfrm>
          <a:prstGeom prst="line">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469900" y="6324600"/>
            <a:ext cx="1993900" cy="369332"/>
          </a:xfrm>
          <a:prstGeom prst="rect">
            <a:avLst/>
          </a:prstGeom>
          <a:noFill/>
        </p:spPr>
        <p:txBody>
          <a:bodyPr wrap="square" rtlCol="0">
            <a:spAutoFit/>
          </a:bodyPr>
          <a:lstStyle/>
          <a:p>
            <a:r>
              <a:rPr lang="en-US" dirty="0" smtClean="0">
                <a:solidFill>
                  <a:srgbClr val="FFFFFF"/>
                </a:solidFill>
              </a:rPr>
              <a:t>* See Disclaimer</a:t>
            </a:r>
            <a:endParaRPr lang="en-US" dirty="0">
              <a:solidFill>
                <a:srgbClr val="FFFFFF"/>
              </a:solidFill>
            </a:endParaRPr>
          </a:p>
        </p:txBody>
      </p:sp>
    </p:spTree>
    <p:extLst>
      <p:ext uri="{BB962C8B-B14F-4D97-AF65-F5344CB8AC3E}">
        <p14:creationId xmlns:p14="http://schemas.microsoft.com/office/powerpoint/2010/main" val="350480257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1600" b="0" dirty="0" smtClean="0">
                <a:latin typeface="Source Code Pro"/>
                <a:cs typeface="Source Code Pro"/>
              </a:rPr>
              <a:t>{ </a:t>
            </a:r>
            <a:r>
              <a:rPr lang="en-US" sz="1600" b="0" dirty="0">
                <a:latin typeface="Source Code Pro"/>
                <a:cs typeface="Source Code Pro"/>
              </a:rPr>
              <a:t>$redact:</a:t>
            </a:r>
          </a:p>
          <a:p>
            <a:r>
              <a:rPr lang="en-US" sz="1600" b="0" dirty="0">
                <a:latin typeface="Source Code Pro"/>
                <a:cs typeface="Source Code Pro"/>
              </a:rPr>
              <a:t>    { $</a:t>
            </a:r>
            <a:r>
              <a:rPr lang="en-US" sz="1600" b="0" dirty="0" err="1">
                <a:latin typeface="Source Code Pro"/>
                <a:cs typeface="Source Code Pro"/>
              </a:rPr>
              <a:t>cond</a:t>
            </a:r>
            <a:r>
              <a:rPr lang="en-US" sz="1600" b="0" dirty="0">
                <a:latin typeface="Source Code Pro"/>
                <a:cs typeface="Source Code Pro"/>
              </a:rPr>
              <a:t>: [{ $</a:t>
            </a:r>
            <a:r>
              <a:rPr lang="en-US" sz="1600" b="0" dirty="0" err="1">
                <a:latin typeface="Source Code Pro"/>
                <a:cs typeface="Source Code Pro"/>
              </a:rPr>
              <a:t>anyElementTrue</a:t>
            </a:r>
            <a:r>
              <a:rPr lang="en-US" sz="1600" b="0" dirty="0">
                <a:latin typeface="Source Code Pro"/>
                <a:cs typeface="Source Code Pro"/>
              </a:rPr>
              <a:t>:</a:t>
            </a:r>
          </a:p>
          <a:p>
            <a:r>
              <a:rPr lang="en-US" sz="1600" b="0" dirty="0">
                <a:latin typeface="Source Code Pro"/>
                <a:cs typeface="Source Code Pro"/>
              </a:rPr>
              <a:t>                { $map: { input: "$</a:t>
            </a:r>
            <a:r>
              <a:rPr lang="en-US" sz="1600" b="0" dirty="0" err="1">
                <a:latin typeface="Source Code Pro"/>
                <a:cs typeface="Source Code Pro"/>
              </a:rPr>
              <a:t>sl</a:t>
            </a:r>
            <a:r>
              <a:rPr lang="en-US" sz="1600" b="0" dirty="0">
                <a:latin typeface="Source Code Pro"/>
                <a:cs typeface="Source Code Pro"/>
              </a:rPr>
              <a:t>",</a:t>
            </a:r>
          </a:p>
          <a:p>
            <a:r>
              <a:rPr lang="en-US" sz="1600" b="0" dirty="0">
                <a:latin typeface="Source Code Pro"/>
                <a:cs typeface="Source Code Pro"/>
              </a:rPr>
              <a:t>                          as: "</a:t>
            </a:r>
            <a:r>
              <a:rPr lang="en-US" sz="1600" b="0" dirty="0" err="1">
                <a:latin typeface="Source Code Pro"/>
                <a:cs typeface="Source Code Pro"/>
              </a:rPr>
              <a:t>setNeeded</a:t>
            </a:r>
            <a:r>
              <a:rPr lang="en-US" sz="1600" b="0" dirty="0">
                <a:latin typeface="Source Code Pro"/>
                <a:cs typeface="Source Code Pro"/>
              </a:rPr>
              <a:t>",</a:t>
            </a:r>
          </a:p>
          <a:p>
            <a:r>
              <a:rPr lang="en-US" sz="1600" b="0" dirty="0">
                <a:latin typeface="Source Code Pro"/>
                <a:cs typeface="Source Code Pro"/>
              </a:rPr>
              <a:t>                          in: { $</a:t>
            </a:r>
            <a:r>
              <a:rPr lang="en-US" sz="1600" b="0" dirty="0" err="1">
                <a:latin typeface="Source Code Pro"/>
                <a:cs typeface="Source Code Pro"/>
              </a:rPr>
              <a:t>setIsSubset</a:t>
            </a:r>
            <a:r>
              <a:rPr lang="en-US" sz="1600" b="0" dirty="0">
                <a:latin typeface="Source Code Pro"/>
                <a:cs typeface="Source Code Pro"/>
              </a:rPr>
              <a:t>: ["$$</a:t>
            </a:r>
            <a:r>
              <a:rPr lang="en-US" sz="1600" b="0" dirty="0" err="1">
                <a:latin typeface="Source Code Pro"/>
                <a:cs typeface="Source Code Pro"/>
              </a:rPr>
              <a:t>setNeeded</a:t>
            </a:r>
            <a:r>
              <a:rPr lang="en-US" sz="1600" b="0" dirty="0">
                <a:latin typeface="Source Code Pro"/>
                <a:cs typeface="Source Code Pro"/>
              </a:rPr>
              <a:t>", "</a:t>
            </a:r>
            <a:r>
              <a:rPr lang="en-US" sz="1600" b="0" dirty="0">
                <a:solidFill>
                  <a:srgbClr val="FFFF00"/>
                </a:solidFill>
                <a:latin typeface="Source Code Pro"/>
                <a:cs typeface="Source Code Pro"/>
              </a:rPr>
              <a:t>$$</a:t>
            </a:r>
            <a:r>
              <a:rPr lang="en-US" sz="1600" b="0" dirty="0" err="1">
                <a:solidFill>
                  <a:srgbClr val="FFFF00"/>
                </a:solidFill>
                <a:latin typeface="Source Code Pro"/>
                <a:cs typeface="Source Code Pro"/>
              </a:rPr>
              <a:t>USER.security.tags</a:t>
            </a:r>
            <a:r>
              <a:rPr lang="en-US" sz="1600" b="0" dirty="0">
                <a:latin typeface="Source Code Pro"/>
                <a:cs typeface="Source Code Pro"/>
              </a:rPr>
              <a:t>"] }</a:t>
            </a:r>
          </a:p>
          <a:p>
            <a:r>
              <a:rPr lang="en-US" sz="1600" b="0" dirty="0">
                <a:latin typeface="Source Code Pro"/>
                <a:cs typeface="Source Code Pro"/>
              </a:rPr>
              <a:t>                        }</a:t>
            </a:r>
          </a:p>
          <a:p>
            <a:r>
              <a:rPr lang="en-US" sz="1600" b="0" dirty="0">
                <a:latin typeface="Source Code Pro"/>
                <a:cs typeface="Source Code Pro"/>
              </a:rPr>
              <a:t>                }</a:t>
            </a:r>
          </a:p>
          <a:p>
            <a:r>
              <a:rPr lang="en-US" sz="1600" b="0" dirty="0">
                <a:latin typeface="Source Code Pro"/>
                <a:cs typeface="Source Code Pro"/>
              </a:rPr>
              <a:t>              },</a:t>
            </a:r>
          </a:p>
          <a:p>
            <a:r>
              <a:rPr lang="en-US" sz="1600" b="0" dirty="0">
                <a:latin typeface="Source Code Pro"/>
                <a:cs typeface="Source Code Pro"/>
              </a:rPr>
              <a:t>              "$$DESCEND", "$$PRUNE"]</a:t>
            </a:r>
          </a:p>
          <a:p>
            <a:r>
              <a:rPr lang="en-US" sz="1600" b="0" dirty="0">
                <a:latin typeface="Source Code Pro"/>
                <a:cs typeface="Source Code Pro"/>
              </a:rPr>
              <a:t>    }</a:t>
            </a:r>
          </a:p>
          <a:p>
            <a:r>
              <a:rPr lang="en-US" sz="1600" b="0" dirty="0" smtClean="0">
                <a:latin typeface="Source Code Pro"/>
                <a:cs typeface="Source Code Pro"/>
              </a:rPr>
              <a:t>}</a:t>
            </a:r>
            <a:endParaRPr lang="en-US" sz="1600" b="0" dirty="0">
              <a:latin typeface="Source Code Pro"/>
              <a:cs typeface="Source Code Pro"/>
            </a:endParaRPr>
          </a:p>
        </p:txBody>
      </p:sp>
      <p:sp>
        <p:nvSpPr>
          <p:cNvPr id="3" name="Title 2"/>
          <p:cNvSpPr>
            <a:spLocks noGrp="1"/>
          </p:cNvSpPr>
          <p:nvPr>
            <p:ph type="title"/>
          </p:nvPr>
        </p:nvSpPr>
        <p:spPr/>
        <p:txBody>
          <a:bodyPr/>
          <a:lstStyle/>
          <a:p>
            <a:r>
              <a:rPr lang="en-US" dirty="0" smtClean="0"/>
              <a:t>Parameterized View Concept* </a:t>
            </a:r>
            <a:endParaRPr lang="en-US" dirty="0"/>
          </a:p>
        </p:txBody>
      </p:sp>
      <p:sp>
        <p:nvSpPr>
          <p:cNvPr id="4" name="TextBox 3"/>
          <p:cNvSpPr txBox="1"/>
          <p:nvPr/>
        </p:nvSpPr>
        <p:spPr>
          <a:xfrm>
            <a:off x="469900" y="6324600"/>
            <a:ext cx="1993900" cy="369332"/>
          </a:xfrm>
          <a:prstGeom prst="rect">
            <a:avLst/>
          </a:prstGeom>
          <a:noFill/>
        </p:spPr>
        <p:txBody>
          <a:bodyPr wrap="square" rtlCol="0">
            <a:spAutoFit/>
          </a:bodyPr>
          <a:lstStyle/>
          <a:p>
            <a:r>
              <a:rPr lang="en-US" dirty="0" smtClean="0">
                <a:solidFill>
                  <a:srgbClr val="FFFFFF"/>
                </a:solidFill>
              </a:rPr>
              <a:t>* See Disclaimer</a:t>
            </a:r>
            <a:endParaRPr lang="en-US" dirty="0">
              <a:solidFill>
                <a:srgbClr val="FFFFFF"/>
              </a:solidFill>
            </a:endParaRPr>
          </a:p>
        </p:txBody>
      </p:sp>
      <p:sp>
        <p:nvSpPr>
          <p:cNvPr id="5" name="TextBox 4"/>
          <p:cNvSpPr txBox="1"/>
          <p:nvPr/>
        </p:nvSpPr>
        <p:spPr>
          <a:xfrm>
            <a:off x="6038850" y="4419600"/>
            <a:ext cx="187325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User labels retrieved from security "context"</a:t>
            </a:r>
            <a:endParaRPr lang="en-US" dirty="0"/>
          </a:p>
        </p:txBody>
      </p:sp>
      <p:cxnSp>
        <p:nvCxnSpPr>
          <p:cNvPr id="6" name="Straight Arrow Connector 5"/>
          <p:cNvCxnSpPr/>
          <p:nvPr/>
        </p:nvCxnSpPr>
        <p:spPr>
          <a:xfrm flipH="1" flipV="1">
            <a:off x="6794500" y="3568701"/>
            <a:ext cx="88900" cy="850899"/>
          </a:xfrm>
          <a:prstGeom prst="straightConnector1">
            <a:avLst/>
          </a:prstGeom>
          <a:ln w="31750">
            <a:solidFill>
              <a:srgbClr val="3366FF"/>
            </a:solidFill>
            <a:tailEnd type="arrow"/>
          </a:ln>
          <a:effectLst>
            <a:innerShdw blurRad="63500" dist="50800" dir="13500000">
              <a:srgbClr val="000000">
                <a:alpha val="50000"/>
              </a:srgbClr>
            </a:inn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004430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Other Features*</a:t>
            </a:r>
            <a:endParaRPr lang="en-US" dirty="0"/>
          </a:p>
        </p:txBody>
      </p:sp>
      <p:sp>
        <p:nvSpPr>
          <p:cNvPr id="4" name="Text Placeholder 3"/>
          <p:cNvSpPr>
            <a:spLocks noGrp="1"/>
          </p:cNvSpPr>
          <p:nvPr>
            <p:ph type="body" sz="quarter" idx="11"/>
          </p:nvPr>
        </p:nvSpPr>
        <p:spPr>
          <a:xfrm>
            <a:off x="628650" y="1503680"/>
            <a:ext cx="7899400" cy="4371094"/>
          </a:xfrm>
        </p:spPr>
        <p:txBody>
          <a:bodyPr/>
          <a:lstStyle/>
          <a:p>
            <a:r>
              <a:rPr lang="en-US" dirty="0" smtClean="0"/>
              <a:t>LDAP Authentication</a:t>
            </a:r>
            <a:endParaRPr lang="en-US" dirty="0"/>
          </a:p>
          <a:p>
            <a:r>
              <a:rPr lang="en-US" dirty="0"/>
              <a:t>x</a:t>
            </a:r>
            <a:r>
              <a:rPr lang="en-US" dirty="0" smtClean="0"/>
              <a:t>.509 Authentication</a:t>
            </a:r>
            <a:endParaRPr lang="en-US" dirty="0"/>
          </a:p>
          <a:p>
            <a:r>
              <a:rPr lang="en-US" dirty="0" err="1" smtClean="0"/>
              <a:t>Keyfile</a:t>
            </a:r>
            <a:r>
              <a:rPr lang="en-US" dirty="0" smtClean="0"/>
              <a:t> alternative</a:t>
            </a:r>
            <a:endParaRPr lang="en-US" dirty="0"/>
          </a:p>
          <a:p>
            <a:r>
              <a:rPr lang="en-US" dirty="0" smtClean="0"/>
              <a:t>Auditing </a:t>
            </a:r>
            <a:r>
              <a:rPr lang="en-US" dirty="0"/>
              <a:t>(admin </a:t>
            </a:r>
            <a:r>
              <a:rPr lang="en-US" dirty="0" smtClean="0"/>
              <a:t>functions – DDL, DCL)</a:t>
            </a:r>
            <a:endParaRPr lang="en-US" dirty="0"/>
          </a:p>
          <a:p>
            <a:r>
              <a:rPr lang="en-US" dirty="0" smtClean="0"/>
              <a:t>User </a:t>
            </a:r>
            <a:r>
              <a:rPr lang="en-US" dirty="0"/>
              <a:t>defined roles</a:t>
            </a:r>
          </a:p>
          <a:p>
            <a:r>
              <a:rPr lang="en-US" dirty="0" smtClean="0"/>
              <a:t>Collection</a:t>
            </a:r>
            <a:r>
              <a:rPr lang="en-US" dirty="0"/>
              <a:t> </a:t>
            </a:r>
            <a:r>
              <a:rPr lang="en-US" dirty="0" smtClean="0"/>
              <a:t>level </a:t>
            </a:r>
            <a:r>
              <a:rPr lang="en-US" dirty="0"/>
              <a:t>access </a:t>
            </a:r>
            <a:r>
              <a:rPr lang="en-US" dirty="0" smtClean="0"/>
              <a:t>control</a:t>
            </a:r>
            <a:endParaRPr lang="en-US" dirty="0"/>
          </a:p>
        </p:txBody>
      </p:sp>
      <p:sp>
        <p:nvSpPr>
          <p:cNvPr id="5" name="TextBox 4"/>
          <p:cNvSpPr txBox="1"/>
          <p:nvPr/>
        </p:nvSpPr>
        <p:spPr>
          <a:xfrm>
            <a:off x="469900" y="6324600"/>
            <a:ext cx="1993900" cy="369332"/>
          </a:xfrm>
          <a:prstGeom prst="rect">
            <a:avLst/>
          </a:prstGeom>
          <a:noFill/>
        </p:spPr>
        <p:txBody>
          <a:bodyPr wrap="square" rtlCol="0">
            <a:spAutoFit/>
          </a:bodyPr>
          <a:lstStyle/>
          <a:p>
            <a:r>
              <a:rPr lang="en-US" dirty="0" smtClean="0">
                <a:solidFill>
                  <a:srgbClr val="FFFFFF"/>
                </a:solidFill>
              </a:rPr>
              <a:t>* See Disclaimer</a:t>
            </a:r>
            <a:endParaRPr lang="en-US" dirty="0">
              <a:solidFill>
                <a:srgbClr val="FFFFFF"/>
              </a:solidFill>
            </a:endParaRPr>
          </a:p>
        </p:txBody>
      </p:sp>
    </p:spTree>
    <p:extLst>
      <p:ext uri="{BB962C8B-B14F-4D97-AF65-F5344CB8AC3E}">
        <p14:creationId xmlns:p14="http://schemas.microsoft.com/office/powerpoint/2010/main" val="265683769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Steps</a:t>
            </a:r>
            <a:endParaRPr lang="en-US" dirty="0"/>
          </a:p>
        </p:txBody>
      </p:sp>
      <p:sp>
        <p:nvSpPr>
          <p:cNvPr id="4" name="Text Placeholder 3"/>
          <p:cNvSpPr>
            <a:spLocks noGrp="1"/>
          </p:cNvSpPr>
          <p:nvPr>
            <p:ph type="body" sz="quarter" idx="11"/>
          </p:nvPr>
        </p:nvSpPr>
        <p:spPr>
          <a:xfrm>
            <a:off x="628650" y="1503680"/>
            <a:ext cx="7899400" cy="4371094"/>
          </a:xfrm>
        </p:spPr>
        <p:txBody>
          <a:bodyPr/>
          <a:lstStyle/>
          <a:p>
            <a:r>
              <a:rPr lang="en-US" dirty="0" smtClean="0"/>
              <a:t>Looking for customers to evaluate</a:t>
            </a:r>
          </a:p>
          <a:p>
            <a:r>
              <a:rPr lang="en-US" dirty="0" smtClean="0"/>
              <a:t>Trusted middleware example code</a:t>
            </a:r>
            <a:endParaRPr lang="en-US" dirty="0"/>
          </a:p>
        </p:txBody>
      </p:sp>
    </p:spTree>
    <p:extLst>
      <p:ext uri="{BB962C8B-B14F-4D97-AF65-F5344CB8AC3E}">
        <p14:creationId xmlns:p14="http://schemas.microsoft.com/office/powerpoint/2010/main" val="407851085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References</a:t>
            </a:r>
            <a:endParaRPr lang="en-US" dirty="0"/>
          </a:p>
        </p:txBody>
      </p:sp>
      <p:sp>
        <p:nvSpPr>
          <p:cNvPr id="4" name="Text Placeholder 3"/>
          <p:cNvSpPr>
            <a:spLocks noGrp="1"/>
          </p:cNvSpPr>
          <p:nvPr>
            <p:ph type="body" sz="quarter" idx="11"/>
          </p:nvPr>
        </p:nvSpPr>
        <p:spPr>
          <a:xfrm>
            <a:off x="628650" y="1503680"/>
            <a:ext cx="7899400" cy="4371094"/>
          </a:xfrm>
        </p:spPr>
        <p:txBody>
          <a:bodyPr/>
          <a:lstStyle/>
          <a:p>
            <a:r>
              <a:rPr lang="en-US" dirty="0">
                <a:hlinkClick r:id="rId2"/>
              </a:rPr>
              <a:t>http://docs.mongodb.org/manual/release-notes/2.6</a:t>
            </a:r>
            <a:r>
              <a:rPr lang="en-US" dirty="0" smtClean="0">
                <a:hlinkClick r:id="rId2"/>
              </a:rPr>
              <a:t>/</a:t>
            </a:r>
            <a:endParaRPr lang="en-US" dirty="0" smtClean="0"/>
          </a:p>
          <a:p>
            <a:r>
              <a:rPr lang="en-US" dirty="0">
                <a:hlinkClick r:id="rId3"/>
              </a:rPr>
              <a:t>http://docs.mongodb.org/manual/security</a:t>
            </a:r>
            <a:r>
              <a:rPr lang="en-US" dirty="0" smtClean="0">
                <a:hlinkClick r:id="rId3"/>
              </a:rPr>
              <a:t>/</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03979644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err="1"/>
              <a:t>j</a:t>
            </a:r>
            <a:r>
              <a:rPr lang="en-US" dirty="0" err="1" smtClean="0"/>
              <a:t>ames.kerr@mongodb.com</a:t>
            </a:r>
            <a:endParaRPr lang="en-US" dirty="0"/>
          </a:p>
        </p:txBody>
      </p:sp>
      <p:sp>
        <p:nvSpPr>
          <p:cNvPr id="3" name="Text Placeholder 2"/>
          <p:cNvSpPr>
            <a:spLocks noGrp="1"/>
          </p:cNvSpPr>
          <p:nvPr>
            <p:ph type="body" sz="quarter" idx="10"/>
          </p:nvPr>
        </p:nvSpPr>
        <p:spPr/>
        <p:txBody>
          <a:bodyPr/>
          <a:lstStyle/>
          <a:p>
            <a:r>
              <a:rPr lang="en-US" dirty="0" smtClean="0"/>
              <a:t>James Kerr</a:t>
            </a:r>
            <a:endParaRPr lang="en-US" dirty="0"/>
          </a:p>
        </p:txBody>
      </p:sp>
      <p:sp>
        <p:nvSpPr>
          <p:cNvPr id="5" name="Title 4"/>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5394015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Authentication</a:t>
            </a:r>
            <a:endParaRPr lang="en-US" dirty="0"/>
          </a:p>
        </p:txBody>
      </p:sp>
      <p:grpSp>
        <p:nvGrpSpPr>
          <p:cNvPr id="15" name="Group 14"/>
          <p:cNvGrpSpPr/>
          <p:nvPr/>
        </p:nvGrpSpPr>
        <p:grpSpPr>
          <a:xfrm>
            <a:off x="3652310" y="3162066"/>
            <a:ext cx="2097090" cy="964771"/>
            <a:chOff x="5040830" y="3600063"/>
            <a:chExt cx="2097090" cy="964771"/>
          </a:xfrm>
        </p:grpSpPr>
        <p:sp>
          <p:nvSpPr>
            <p:cNvPr id="16" name="Can 15"/>
            <p:cNvSpPr/>
            <p:nvPr/>
          </p:nvSpPr>
          <p:spPr>
            <a:xfrm>
              <a:off x="5040830" y="3600063"/>
              <a:ext cx="2097090" cy="964771"/>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pic>
          <p:nvPicPr>
            <p:cNvPr id="17" name="Picture 16"/>
            <p:cNvPicPr>
              <a:picLocks noChangeAspect="1"/>
            </p:cNvPicPr>
            <p:nvPr/>
          </p:nvPicPr>
          <p:blipFill>
            <a:blip r:embed="rId3"/>
            <a:stretch>
              <a:fillRect/>
            </a:stretch>
          </p:blipFill>
          <p:spPr>
            <a:xfrm>
              <a:off x="5218050" y="3911811"/>
              <a:ext cx="1741585" cy="505352"/>
            </a:xfrm>
            <a:prstGeom prst="rect">
              <a:avLst/>
            </a:prstGeom>
          </p:spPr>
        </p:pic>
      </p:grpSp>
      <p:sp>
        <p:nvSpPr>
          <p:cNvPr id="18" name="Rounded Rectangle 17"/>
          <p:cNvSpPr/>
          <p:nvPr/>
        </p:nvSpPr>
        <p:spPr>
          <a:xfrm>
            <a:off x="754529"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Clients</a:t>
            </a:r>
            <a:endParaRPr lang="en-US" sz="1200" dirty="0">
              <a:solidFill>
                <a:schemeClr val="tx1"/>
              </a:solidFill>
            </a:endParaRPr>
          </a:p>
        </p:txBody>
      </p:sp>
      <p:sp>
        <p:nvSpPr>
          <p:cNvPr id="19" name="Rounded Rectangle 18"/>
          <p:cNvSpPr/>
          <p:nvPr/>
        </p:nvSpPr>
        <p:spPr>
          <a:xfrm>
            <a:off x="3652310" y="4983788"/>
            <a:ext cx="2097090"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Storage</a:t>
            </a:r>
            <a:endParaRPr lang="en-US" sz="1200" dirty="0">
              <a:solidFill>
                <a:schemeClr val="tx1"/>
              </a:solidFill>
            </a:endParaRPr>
          </a:p>
        </p:txBody>
      </p:sp>
      <p:cxnSp>
        <p:nvCxnSpPr>
          <p:cNvPr id="20" name="Straight Connector 19"/>
          <p:cNvCxnSpPr>
            <a:stCxn id="18" idx="3"/>
            <a:endCxn id="16" idx="2"/>
          </p:cNvCxnSpPr>
          <p:nvPr/>
        </p:nvCxnSpPr>
        <p:spPr>
          <a:xfrm>
            <a:off x="2188883" y="3644452"/>
            <a:ext cx="146342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a:stCxn id="19" idx="0"/>
            <a:endCxn id="16" idx="3"/>
          </p:cNvCxnSpPr>
          <p:nvPr/>
        </p:nvCxnSpPr>
        <p:spPr>
          <a:xfrm flipV="1">
            <a:off x="4700855" y="4126837"/>
            <a:ext cx="0" cy="856951"/>
          </a:xfrm>
          <a:prstGeom prst="line">
            <a:avLst/>
          </a:prstGeom>
        </p:spPr>
        <p:style>
          <a:lnRef idx="2">
            <a:schemeClr val="accent1"/>
          </a:lnRef>
          <a:fillRef idx="0">
            <a:schemeClr val="accent1"/>
          </a:fillRef>
          <a:effectRef idx="1">
            <a:schemeClr val="accent1"/>
          </a:effectRef>
          <a:fontRef idx="minor">
            <a:schemeClr val="tx1"/>
          </a:fontRef>
        </p:style>
      </p:cxnSp>
      <p:sp>
        <p:nvSpPr>
          <p:cNvPr id="22" name="Rounded Rectangle 21"/>
          <p:cNvSpPr/>
          <p:nvPr/>
        </p:nvSpPr>
        <p:spPr>
          <a:xfrm>
            <a:off x="7252446"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Administrators</a:t>
            </a:r>
            <a:endParaRPr lang="en-US" sz="1200" dirty="0">
              <a:solidFill>
                <a:schemeClr val="tx1"/>
              </a:solidFill>
            </a:endParaRPr>
          </a:p>
        </p:txBody>
      </p:sp>
      <p:cxnSp>
        <p:nvCxnSpPr>
          <p:cNvPr id="23" name="Straight Connector 22"/>
          <p:cNvCxnSpPr>
            <a:stCxn id="22" idx="1"/>
            <a:endCxn id="16" idx="4"/>
          </p:cNvCxnSpPr>
          <p:nvPr/>
        </p:nvCxnSpPr>
        <p:spPr>
          <a:xfrm flipH="1">
            <a:off x="5749400" y="3644452"/>
            <a:ext cx="1503046" cy="0"/>
          </a:xfrm>
          <a:prstGeom prst="line">
            <a:avLst/>
          </a:prstGeom>
        </p:spPr>
        <p:style>
          <a:lnRef idx="2">
            <a:schemeClr val="accent1"/>
          </a:lnRef>
          <a:fillRef idx="0">
            <a:schemeClr val="accent1"/>
          </a:fillRef>
          <a:effectRef idx="1">
            <a:schemeClr val="accent1"/>
          </a:effectRef>
          <a:fontRef idx="minor">
            <a:schemeClr val="tx1"/>
          </a:fontRef>
        </p:style>
      </p:cxnSp>
      <p:sp>
        <p:nvSpPr>
          <p:cNvPr id="24" name="Rounded Rectangle 23"/>
          <p:cNvSpPr/>
          <p:nvPr/>
        </p:nvSpPr>
        <p:spPr>
          <a:xfrm>
            <a:off x="62751"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Authentication</a:t>
            </a:r>
            <a:endParaRPr lang="en-US" sz="1200" b="1" dirty="0">
              <a:solidFill>
                <a:schemeClr val="tx1"/>
              </a:solidFill>
            </a:endParaRPr>
          </a:p>
        </p:txBody>
      </p:sp>
      <p:sp>
        <p:nvSpPr>
          <p:cNvPr id="25" name="Rounded Rectangle 24"/>
          <p:cNvSpPr/>
          <p:nvPr/>
        </p:nvSpPr>
        <p:spPr>
          <a:xfrm>
            <a:off x="2374152"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Authorization</a:t>
            </a:r>
            <a:endParaRPr lang="en-US" sz="1200" b="1" dirty="0">
              <a:solidFill>
                <a:schemeClr val="tx1"/>
              </a:solidFill>
            </a:endParaRPr>
          </a:p>
        </p:txBody>
      </p:sp>
      <p:sp>
        <p:nvSpPr>
          <p:cNvPr id="26" name="Rounded Rectangle 25"/>
          <p:cNvSpPr/>
          <p:nvPr/>
        </p:nvSpPr>
        <p:spPr>
          <a:xfrm>
            <a:off x="4625788"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Auditing</a:t>
            </a:r>
            <a:endParaRPr lang="en-US" sz="1200" b="1" dirty="0">
              <a:solidFill>
                <a:schemeClr val="tx1"/>
              </a:solidFill>
            </a:endParaRPr>
          </a:p>
        </p:txBody>
      </p:sp>
      <p:sp>
        <p:nvSpPr>
          <p:cNvPr id="27" name="Rounded Rectangle 26"/>
          <p:cNvSpPr/>
          <p:nvPr/>
        </p:nvSpPr>
        <p:spPr>
          <a:xfrm>
            <a:off x="6884894"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Encryption</a:t>
            </a:r>
            <a:endParaRPr lang="en-US" sz="1200" b="1" dirty="0">
              <a:solidFill>
                <a:schemeClr val="tx1"/>
              </a:solidFill>
            </a:endParaRPr>
          </a:p>
        </p:txBody>
      </p:sp>
      <p:cxnSp>
        <p:nvCxnSpPr>
          <p:cNvPr id="28" name="Elbow Connector 27"/>
          <p:cNvCxnSpPr>
            <a:stCxn id="24" idx="2"/>
            <a:endCxn id="18" idx="0"/>
          </p:cNvCxnSpPr>
          <p:nvPr/>
        </p:nvCxnSpPr>
        <p:spPr>
          <a:xfrm rot="16200000" flipH="1">
            <a:off x="797421" y="2634566"/>
            <a:ext cx="1019116" cy="329454"/>
          </a:xfrm>
          <a:prstGeom prst="bentConnector3">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Elbow Connector 28"/>
          <p:cNvCxnSpPr>
            <a:stCxn id="24" idx="2"/>
            <a:endCxn id="22" idx="0"/>
          </p:cNvCxnSpPr>
          <p:nvPr/>
        </p:nvCxnSpPr>
        <p:spPr>
          <a:xfrm rot="16200000" flipH="1">
            <a:off x="4046379" y="-614393"/>
            <a:ext cx="1019116" cy="6827371"/>
          </a:xfrm>
          <a:prstGeom prst="bentConnector3">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Elbow Connector 29"/>
          <p:cNvCxnSpPr>
            <a:stCxn id="24" idx="2"/>
            <a:endCxn id="16" idx="1"/>
          </p:cNvCxnSpPr>
          <p:nvPr/>
        </p:nvCxnSpPr>
        <p:spPr>
          <a:xfrm rot="16200000" flipH="1">
            <a:off x="2485388" y="946598"/>
            <a:ext cx="872331" cy="3558603"/>
          </a:xfrm>
          <a:prstGeom prst="bentConnector3">
            <a:avLst>
              <a:gd name="adj1" fmla="val 58718"/>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Rectangle 30"/>
          <p:cNvSpPr/>
          <p:nvPr/>
        </p:nvSpPr>
        <p:spPr>
          <a:xfrm>
            <a:off x="2808941"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32" name="Rectangle 31"/>
          <p:cNvSpPr/>
          <p:nvPr/>
        </p:nvSpPr>
        <p:spPr>
          <a:xfrm>
            <a:off x="6406029"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33" name="Rectangle 32"/>
          <p:cNvSpPr/>
          <p:nvPr/>
        </p:nvSpPr>
        <p:spPr>
          <a:xfrm>
            <a:off x="4521194" y="4469205"/>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34" name="Folded Corner 33"/>
          <p:cNvSpPr/>
          <p:nvPr/>
        </p:nvSpPr>
        <p:spPr>
          <a:xfrm>
            <a:off x="880409" y="3826947"/>
            <a:ext cx="1143374" cy="964772"/>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Which users/apps are accessing the DB</a:t>
            </a:r>
            <a:endParaRPr lang="en-US" sz="1200" b="1" dirty="0">
              <a:solidFill>
                <a:schemeClr val="tx1"/>
              </a:solidFill>
            </a:endParaRPr>
          </a:p>
        </p:txBody>
      </p:sp>
      <p:sp>
        <p:nvSpPr>
          <p:cNvPr id="35" name="Folded Corner 34"/>
          <p:cNvSpPr/>
          <p:nvPr/>
        </p:nvSpPr>
        <p:spPr>
          <a:xfrm>
            <a:off x="3225800" y="3713394"/>
            <a:ext cx="1029928" cy="964772"/>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Which nodes are joining the cluster</a:t>
            </a:r>
            <a:endParaRPr lang="en-US" sz="1200" b="1" dirty="0">
              <a:solidFill>
                <a:schemeClr val="tx1"/>
              </a:solidFill>
            </a:endParaRPr>
          </a:p>
        </p:txBody>
      </p:sp>
      <p:sp>
        <p:nvSpPr>
          <p:cNvPr id="37" name="Folded Corner 36"/>
          <p:cNvSpPr/>
          <p:nvPr/>
        </p:nvSpPr>
        <p:spPr>
          <a:xfrm>
            <a:off x="7383983" y="3826947"/>
            <a:ext cx="1143374" cy="964772"/>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Which users are accessing the DB</a:t>
            </a:r>
            <a:endParaRPr lang="en-US" sz="1200" b="1" dirty="0">
              <a:solidFill>
                <a:schemeClr val="tx1"/>
              </a:solidFill>
            </a:endParaRPr>
          </a:p>
        </p:txBody>
      </p:sp>
    </p:spTree>
    <p:extLst>
      <p:ext uri="{BB962C8B-B14F-4D97-AF65-F5344CB8AC3E}">
        <p14:creationId xmlns:p14="http://schemas.microsoft.com/office/powerpoint/2010/main" val="37961731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Authorization</a:t>
            </a:r>
            <a:endParaRPr lang="en-US" dirty="0"/>
          </a:p>
        </p:txBody>
      </p:sp>
      <p:grpSp>
        <p:nvGrpSpPr>
          <p:cNvPr id="37" name="Group 36"/>
          <p:cNvGrpSpPr/>
          <p:nvPr/>
        </p:nvGrpSpPr>
        <p:grpSpPr>
          <a:xfrm>
            <a:off x="3652310" y="3162066"/>
            <a:ext cx="2097090" cy="964771"/>
            <a:chOff x="5040830" y="3600063"/>
            <a:chExt cx="2097090" cy="964771"/>
          </a:xfrm>
        </p:grpSpPr>
        <p:sp>
          <p:nvSpPr>
            <p:cNvPr id="38" name="Can 37"/>
            <p:cNvSpPr/>
            <p:nvPr/>
          </p:nvSpPr>
          <p:spPr>
            <a:xfrm>
              <a:off x="5040830" y="3600063"/>
              <a:ext cx="2097090" cy="964771"/>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pic>
          <p:nvPicPr>
            <p:cNvPr id="39" name="Picture 38"/>
            <p:cNvPicPr>
              <a:picLocks noChangeAspect="1"/>
            </p:cNvPicPr>
            <p:nvPr/>
          </p:nvPicPr>
          <p:blipFill>
            <a:blip r:embed="rId3"/>
            <a:stretch>
              <a:fillRect/>
            </a:stretch>
          </p:blipFill>
          <p:spPr>
            <a:xfrm>
              <a:off x="5218050" y="3911811"/>
              <a:ext cx="1741585" cy="505352"/>
            </a:xfrm>
            <a:prstGeom prst="rect">
              <a:avLst/>
            </a:prstGeom>
          </p:spPr>
        </p:pic>
      </p:grpSp>
      <p:sp>
        <p:nvSpPr>
          <p:cNvPr id="40" name="Rounded Rectangle 39"/>
          <p:cNvSpPr/>
          <p:nvPr/>
        </p:nvSpPr>
        <p:spPr>
          <a:xfrm>
            <a:off x="754529"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Clients</a:t>
            </a:r>
            <a:endParaRPr lang="en-US" sz="1200" dirty="0">
              <a:solidFill>
                <a:schemeClr val="tx1"/>
              </a:solidFill>
            </a:endParaRPr>
          </a:p>
        </p:txBody>
      </p:sp>
      <p:sp>
        <p:nvSpPr>
          <p:cNvPr id="41" name="Rounded Rectangle 40"/>
          <p:cNvSpPr/>
          <p:nvPr/>
        </p:nvSpPr>
        <p:spPr>
          <a:xfrm>
            <a:off x="3652310" y="4983788"/>
            <a:ext cx="2097090"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Storage</a:t>
            </a:r>
            <a:endParaRPr lang="en-US" sz="1200" dirty="0">
              <a:solidFill>
                <a:schemeClr val="tx1"/>
              </a:solidFill>
            </a:endParaRPr>
          </a:p>
        </p:txBody>
      </p:sp>
      <p:cxnSp>
        <p:nvCxnSpPr>
          <p:cNvPr id="42" name="Straight Connector 41"/>
          <p:cNvCxnSpPr>
            <a:stCxn id="40" idx="3"/>
            <a:endCxn id="38" idx="2"/>
          </p:cNvCxnSpPr>
          <p:nvPr/>
        </p:nvCxnSpPr>
        <p:spPr>
          <a:xfrm>
            <a:off x="2188883" y="3644452"/>
            <a:ext cx="146342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41" idx="0"/>
            <a:endCxn id="38" idx="3"/>
          </p:cNvCxnSpPr>
          <p:nvPr/>
        </p:nvCxnSpPr>
        <p:spPr>
          <a:xfrm flipV="1">
            <a:off x="4700855" y="4126837"/>
            <a:ext cx="0" cy="856951"/>
          </a:xfrm>
          <a:prstGeom prst="line">
            <a:avLst/>
          </a:prstGeom>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252446"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Administrators</a:t>
            </a:r>
            <a:endParaRPr lang="en-US" sz="1200" dirty="0">
              <a:solidFill>
                <a:schemeClr val="tx1"/>
              </a:solidFill>
            </a:endParaRPr>
          </a:p>
        </p:txBody>
      </p:sp>
      <p:cxnSp>
        <p:nvCxnSpPr>
          <p:cNvPr id="45" name="Straight Connector 44"/>
          <p:cNvCxnSpPr>
            <a:stCxn id="44" idx="1"/>
            <a:endCxn id="38" idx="4"/>
          </p:cNvCxnSpPr>
          <p:nvPr/>
        </p:nvCxnSpPr>
        <p:spPr>
          <a:xfrm flipH="1">
            <a:off x="5749400" y="3644452"/>
            <a:ext cx="1503046" cy="0"/>
          </a:xfrm>
          <a:prstGeom prst="line">
            <a:avLst/>
          </a:prstGeom>
        </p:spPr>
        <p:style>
          <a:lnRef idx="2">
            <a:schemeClr val="accent1"/>
          </a:lnRef>
          <a:fillRef idx="0">
            <a:schemeClr val="accent1"/>
          </a:fillRef>
          <a:effectRef idx="1">
            <a:schemeClr val="accent1"/>
          </a:effectRef>
          <a:fontRef idx="minor">
            <a:schemeClr val="tx1"/>
          </a:fontRef>
        </p:style>
      </p:cxnSp>
      <p:sp>
        <p:nvSpPr>
          <p:cNvPr id="46" name="Rounded Rectangle 45"/>
          <p:cNvSpPr/>
          <p:nvPr/>
        </p:nvSpPr>
        <p:spPr>
          <a:xfrm>
            <a:off x="62751"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Authentication</a:t>
            </a:r>
            <a:endParaRPr lang="en-US" sz="1200" b="1" dirty="0">
              <a:solidFill>
                <a:schemeClr val="tx1"/>
              </a:solidFill>
            </a:endParaRPr>
          </a:p>
        </p:txBody>
      </p:sp>
      <p:sp>
        <p:nvSpPr>
          <p:cNvPr id="47" name="Rounded Rectangle 46"/>
          <p:cNvSpPr/>
          <p:nvPr/>
        </p:nvSpPr>
        <p:spPr>
          <a:xfrm>
            <a:off x="2374152"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Authorization</a:t>
            </a:r>
            <a:endParaRPr lang="en-US" sz="1200" b="1" dirty="0">
              <a:solidFill>
                <a:schemeClr val="tx1"/>
              </a:solidFill>
            </a:endParaRPr>
          </a:p>
        </p:txBody>
      </p:sp>
      <p:sp>
        <p:nvSpPr>
          <p:cNvPr id="48" name="Rounded Rectangle 47"/>
          <p:cNvSpPr/>
          <p:nvPr/>
        </p:nvSpPr>
        <p:spPr>
          <a:xfrm>
            <a:off x="4625788"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Auditing</a:t>
            </a:r>
            <a:endParaRPr lang="en-US" sz="1200" b="1" dirty="0">
              <a:solidFill>
                <a:schemeClr val="tx1"/>
              </a:solidFill>
            </a:endParaRPr>
          </a:p>
        </p:txBody>
      </p:sp>
      <p:sp>
        <p:nvSpPr>
          <p:cNvPr id="49" name="Rounded Rectangle 48"/>
          <p:cNvSpPr/>
          <p:nvPr/>
        </p:nvSpPr>
        <p:spPr>
          <a:xfrm>
            <a:off x="6884894"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Encryption</a:t>
            </a:r>
            <a:endParaRPr lang="en-US" sz="1200" b="1" dirty="0">
              <a:solidFill>
                <a:schemeClr val="tx1"/>
              </a:solidFill>
            </a:endParaRPr>
          </a:p>
        </p:txBody>
      </p:sp>
      <p:cxnSp>
        <p:nvCxnSpPr>
          <p:cNvPr id="50" name="Elbow Connector 49"/>
          <p:cNvCxnSpPr>
            <a:stCxn id="47" idx="2"/>
          </p:cNvCxnSpPr>
          <p:nvPr/>
        </p:nvCxnSpPr>
        <p:spPr>
          <a:xfrm rot="5400000">
            <a:off x="2502498" y="2693296"/>
            <a:ext cx="1354717" cy="547594"/>
          </a:xfrm>
          <a:prstGeom prst="bentConnector3">
            <a:avLst>
              <a:gd name="adj1"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Elbow Connector 50"/>
          <p:cNvCxnSpPr>
            <a:stCxn id="47" idx="2"/>
            <a:endCxn id="53" idx="0"/>
          </p:cNvCxnSpPr>
          <p:nvPr/>
        </p:nvCxnSpPr>
        <p:spPr>
          <a:xfrm rot="16200000" flipH="1">
            <a:off x="4299174" y="1444213"/>
            <a:ext cx="1354717" cy="3045759"/>
          </a:xfrm>
          <a:prstGeom prst="bentConnector3">
            <a:avLst>
              <a:gd name="adj1"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2808941"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3" name="Rectangle 52"/>
          <p:cNvSpPr/>
          <p:nvPr/>
        </p:nvSpPr>
        <p:spPr>
          <a:xfrm>
            <a:off x="6406029"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4" name="Rectangle 53"/>
          <p:cNvSpPr/>
          <p:nvPr/>
        </p:nvSpPr>
        <p:spPr>
          <a:xfrm>
            <a:off x="4521194" y="4469205"/>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5" name="Folded Corner 54"/>
          <p:cNvSpPr/>
          <p:nvPr/>
        </p:nvSpPr>
        <p:spPr>
          <a:xfrm>
            <a:off x="2389093" y="3528040"/>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What permissions does an App have?</a:t>
            </a:r>
            <a:endParaRPr lang="en-US" sz="1200" b="1" dirty="0">
              <a:solidFill>
                <a:schemeClr val="tx1"/>
              </a:solidFill>
            </a:endParaRPr>
          </a:p>
        </p:txBody>
      </p:sp>
      <p:sp>
        <p:nvSpPr>
          <p:cNvPr id="56" name="Folded Corner 55"/>
          <p:cNvSpPr/>
          <p:nvPr/>
        </p:nvSpPr>
        <p:spPr>
          <a:xfrm>
            <a:off x="5939674" y="3528040"/>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What permissions does an Admin have?</a:t>
            </a:r>
            <a:endParaRPr lang="en-US" sz="1200" b="1" dirty="0">
              <a:solidFill>
                <a:schemeClr val="tx1"/>
              </a:solidFill>
            </a:endParaRPr>
          </a:p>
        </p:txBody>
      </p:sp>
      <p:sp>
        <p:nvSpPr>
          <p:cNvPr id="57" name="Folded Corner 56"/>
          <p:cNvSpPr/>
          <p:nvPr/>
        </p:nvSpPr>
        <p:spPr>
          <a:xfrm>
            <a:off x="1662014" y="4461808"/>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What data can a user see?</a:t>
            </a:r>
            <a:endParaRPr lang="en-US" sz="1200" b="1" dirty="0">
              <a:solidFill>
                <a:schemeClr val="tx1"/>
              </a:solidFill>
            </a:endParaRPr>
          </a:p>
        </p:txBody>
      </p:sp>
      <p:sp>
        <p:nvSpPr>
          <p:cNvPr id="58" name="Folded Corner 57"/>
          <p:cNvSpPr/>
          <p:nvPr/>
        </p:nvSpPr>
        <p:spPr>
          <a:xfrm>
            <a:off x="6692708" y="4455201"/>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What data can an admin see?</a:t>
            </a:r>
            <a:endParaRPr lang="en-US" sz="1200" b="1" dirty="0">
              <a:solidFill>
                <a:schemeClr val="tx1"/>
              </a:solidFill>
            </a:endParaRPr>
          </a:p>
        </p:txBody>
      </p:sp>
    </p:spTree>
    <p:extLst>
      <p:ext uri="{BB962C8B-B14F-4D97-AF65-F5344CB8AC3E}">
        <p14:creationId xmlns:p14="http://schemas.microsoft.com/office/powerpoint/2010/main" val="349659305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Auditing</a:t>
            </a:r>
            <a:endParaRPr lang="en-US" dirty="0"/>
          </a:p>
        </p:txBody>
      </p:sp>
      <p:grpSp>
        <p:nvGrpSpPr>
          <p:cNvPr id="37" name="Group 36"/>
          <p:cNvGrpSpPr/>
          <p:nvPr/>
        </p:nvGrpSpPr>
        <p:grpSpPr>
          <a:xfrm>
            <a:off x="3652310" y="3162066"/>
            <a:ext cx="2097090" cy="964771"/>
            <a:chOff x="5040830" y="3600063"/>
            <a:chExt cx="2097090" cy="964771"/>
          </a:xfrm>
        </p:grpSpPr>
        <p:sp>
          <p:nvSpPr>
            <p:cNvPr id="38" name="Can 37"/>
            <p:cNvSpPr/>
            <p:nvPr/>
          </p:nvSpPr>
          <p:spPr>
            <a:xfrm>
              <a:off x="5040830" y="3600063"/>
              <a:ext cx="2097090" cy="964771"/>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pic>
          <p:nvPicPr>
            <p:cNvPr id="39" name="Picture 38"/>
            <p:cNvPicPr>
              <a:picLocks noChangeAspect="1"/>
            </p:cNvPicPr>
            <p:nvPr/>
          </p:nvPicPr>
          <p:blipFill>
            <a:blip r:embed="rId3"/>
            <a:stretch>
              <a:fillRect/>
            </a:stretch>
          </p:blipFill>
          <p:spPr>
            <a:xfrm>
              <a:off x="5218050" y="3911811"/>
              <a:ext cx="1741585" cy="505352"/>
            </a:xfrm>
            <a:prstGeom prst="rect">
              <a:avLst/>
            </a:prstGeom>
          </p:spPr>
        </p:pic>
      </p:grpSp>
      <p:sp>
        <p:nvSpPr>
          <p:cNvPr id="40" name="Rounded Rectangle 39"/>
          <p:cNvSpPr/>
          <p:nvPr/>
        </p:nvSpPr>
        <p:spPr>
          <a:xfrm>
            <a:off x="754529"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Clients</a:t>
            </a:r>
            <a:endParaRPr lang="en-US" sz="1200" dirty="0">
              <a:solidFill>
                <a:schemeClr val="tx1"/>
              </a:solidFill>
            </a:endParaRPr>
          </a:p>
        </p:txBody>
      </p:sp>
      <p:sp>
        <p:nvSpPr>
          <p:cNvPr id="41" name="Rounded Rectangle 40"/>
          <p:cNvSpPr/>
          <p:nvPr/>
        </p:nvSpPr>
        <p:spPr>
          <a:xfrm>
            <a:off x="3652310" y="4983788"/>
            <a:ext cx="2097090"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Storage</a:t>
            </a:r>
            <a:endParaRPr lang="en-US" sz="1200" dirty="0">
              <a:solidFill>
                <a:schemeClr val="tx1"/>
              </a:solidFill>
            </a:endParaRPr>
          </a:p>
        </p:txBody>
      </p:sp>
      <p:cxnSp>
        <p:nvCxnSpPr>
          <p:cNvPr id="42" name="Straight Connector 41"/>
          <p:cNvCxnSpPr>
            <a:stCxn id="40" idx="3"/>
            <a:endCxn id="38" idx="2"/>
          </p:cNvCxnSpPr>
          <p:nvPr/>
        </p:nvCxnSpPr>
        <p:spPr>
          <a:xfrm>
            <a:off x="2188883" y="3644452"/>
            <a:ext cx="146342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41" idx="0"/>
            <a:endCxn id="38" idx="3"/>
          </p:cNvCxnSpPr>
          <p:nvPr/>
        </p:nvCxnSpPr>
        <p:spPr>
          <a:xfrm flipV="1">
            <a:off x="4700855" y="4126837"/>
            <a:ext cx="0" cy="856951"/>
          </a:xfrm>
          <a:prstGeom prst="line">
            <a:avLst/>
          </a:prstGeom>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252446"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Administrators</a:t>
            </a:r>
            <a:endParaRPr lang="en-US" sz="1200" dirty="0">
              <a:solidFill>
                <a:schemeClr val="tx1"/>
              </a:solidFill>
            </a:endParaRPr>
          </a:p>
        </p:txBody>
      </p:sp>
      <p:cxnSp>
        <p:nvCxnSpPr>
          <p:cNvPr id="45" name="Straight Connector 44"/>
          <p:cNvCxnSpPr>
            <a:stCxn id="44" idx="1"/>
            <a:endCxn id="38" idx="4"/>
          </p:cNvCxnSpPr>
          <p:nvPr/>
        </p:nvCxnSpPr>
        <p:spPr>
          <a:xfrm flipH="1">
            <a:off x="5749400" y="3644452"/>
            <a:ext cx="1503046" cy="0"/>
          </a:xfrm>
          <a:prstGeom prst="line">
            <a:avLst/>
          </a:prstGeom>
        </p:spPr>
        <p:style>
          <a:lnRef idx="2">
            <a:schemeClr val="accent1"/>
          </a:lnRef>
          <a:fillRef idx="0">
            <a:schemeClr val="accent1"/>
          </a:fillRef>
          <a:effectRef idx="1">
            <a:schemeClr val="accent1"/>
          </a:effectRef>
          <a:fontRef idx="minor">
            <a:schemeClr val="tx1"/>
          </a:fontRef>
        </p:style>
      </p:cxnSp>
      <p:sp>
        <p:nvSpPr>
          <p:cNvPr id="46" name="Rounded Rectangle 45"/>
          <p:cNvSpPr/>
          <p:nvPr/>
        </p:nvSpPr>
        <p:spPr>
          <a:xfrm>
            <a:off x="62751"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Authentication</a:t>
            </a:r>
            <a:endParaRPr lang="en-US" sz="1200" b="1" dirty="0">
              <a:solidFill>
                <a:schemeClr val="tx1"/>
              </a:solidFill>
            </a:endParaRPr>
          </a:p>
        </p:txBody>
      </p:sp>
      <p:sp>
        <p:nvSpPr>
          <p:cNvPr id="47" name="Rounded Rectangle 46"/>
          <p:cNvSpPr/>
          <p:nvPr/>
        </p:nvSpPr>
        <p:spPr>
          <a:xfrm>
            <a:off x="2374152"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Authorization</a:t>
            </a:r>
            <a:endParaRPr lang="en-US" sz="1200" b="1" dirty="0">
              <a:solidFill>
                <a:schemeClr val="tx1"/>
              </a:solidFill>
            </a:endParaRPr>
          </a:p>
        </p:txBody>
      </p:sp>
      <p:sp>
        <p:nvSpPr>
          <p:cNvPr id="48" name="Rounded Rectangle 47"/>
          <p:cNvSpPr/>
          <p:nvPr/>
        </p:nvSpPr>
        <p:spPr>
          <a:xfrm>
            <a:off x="4625788"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Auditing</a:t>
            </a:r>
            <a:endParaRPr lang="en-US" sz="1200" b="1" dirty="0">
              <a:solidFill>
                <a:schemeClr val="tx1"/>
              </a:solidFill>
            </a:endParaRPr>
          </a:p>
        </p:txBody>
      </p:sp>
      <p:sp>
        <p:nvSpPr>
          <p:cNvPr id="49" name="Rounded Rectangle 48"/>
          <p:cNvSpPr/>
          <p:nvPr/>
        </p:nvSpPr>
        <p:spPr>
          <a:xfrm>
            <a:off x="6884894"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Encryption</a:t>
            </a:r>
            <a:endParaRPr lang="en-US" sz="1200" b="1" dirty="0">
              <a:solidFill>
                <a:schemeClr val="tx1"/>
              </a:solidFill>
            </a:endParaRPr>
          </a:p>
        </p:txBody>
      </p:sp>
      <p:sp>
        <p:nvSpPr>
          <p:cNvPr id="50" name="Rectangle 49"/>
          <p:cNvSpPr/>
          <p:nvPr/>
        </p:nvSpPr>
        <p:spPr>
          <a:xfrm>
            <a:off x="2808941"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1" name="Rectangle 50"/>
          <p:cNvSpPr/>
          <p:nvPr/>
        </p:nvSpPr>
        <p:spPr>
          <a:xfrm>
            <a:off x="6406029"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cxnSp>
        <p:nvCxnSpPr>
          <p:cNvPr id="52" name="Elbow Connector 51"/>
          <p:cNvCxnSpPr>
            <a:stCxn id="48" idx="2"/>
            <a:endCxn id="51" idx="0"/>
          </p:cNvCxnSpPr>
          <p:nvPr/>
        </p:nvCxnSpPr>
        <p:spPr>
          <a:xfrm rot="16200000" flipH="1">
            <a:off x="5424992" y="2570031"/>
            <a:ext cx="1354717" cy="794123"/>
          </a:xfrm>
          <a:prstGeom prst="bentConnector3">
            <a:avLst>
              <a:gd name="adj1"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4521194" y="4469205"/>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4" name="Folded Corner 53"/>
          <p:cNvSpPr/>
          <p:nvPr/>
        </p:nvSpPr>
        <p:spPr>
          <a:xfrm>
            <a:off x="5939674" y="3528040"/>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Who made which changes and when?</a:t>
            </a:r>
            <a:endParaRPr lang="en-US" sz="1200" b="1" dirty="0">
              <a:solidFill>
                <a:schemeClr val="tx1"/>
              </a:solidFill>
            </a:endParaRPr>
          </a:p>
        </p:txBody>
      </p:sp>
      <p:sp>
        <p:nvSpPr>
          <p:cNvPr id="55" name="Folded Corner 54"/>
          <p:cNvSpPr/>
          <p:nvPr/>
        </p:nvSpPr>
        <p:spPr>
          <a:xfrm>
            <a:off x="2374152" y="3528040"/>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Who made which changes and when?</a:t>
            </a:r>
            <a:endParaRPr lang="en-US" sz="1200" b="1" dirty="0">
              <a:solidFill>
                <a:schemeClr val="tx1"/>
              </a:solidFill>
            </a:endParaRPr>
          </a:p>
        </p:txBody>
      </p:sp>
      <p:cxnSp>
        <p:nvCxnSpPr>
          <p:cNvPr id="56" name="Elbow Connector 55"/>
          <p:cNvCxnSpPr>
            <a:stCxn id="48" idx="2"/>
            <a:endCxn id="55" idx="0"/>
          </p:cNvCxnSpPr>
          <p:nvPr/>
        </p:nvCxnSpPr>
        <p:spPr>
          <a:xfrm rot="5400000">
            <a:off x="3700438" y="1523188"/>
            <a:ext cx="1238305" cy="2771399"/>
          </a:xfrm>
          <a:prstGeom prst="bentConnector3">
            <a:avLst>
              <a:gd name="adj1"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65930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Encryption</a:t>
            </a:r>
            <a:endParaRPr lang="en-US" dirty="0"/>
          </a:p>
        </p:txBody>
      </p:sp>
      <p:grpSp>
        <p:nvGrpSpPr>
          <p:cNvPr id="37" name="Group 36"/>
          <p:cNvGrpSpPr/>
          <p:nvPr/>
        </p:nvGrpSpPr>
        <p:grpSpPr>
          <a:xfrm>
            <a:off x="3652310" y="3162066"/>
            <a:ext cx="2097090" cy="964771"/>
            <a:chOff x="5040830" y="3600063"/>
            <a:chExt cx="2097090" cy="964771"/>
          </a:xfrm>
        </p:grpSpPr>
        <p:sp>
          <p:nvSpPr>
            <p:cNvPr id="38" name="Can 37"/>
            <p:cNvSpPr/>
            <p:nvPr/>
          </p:nvSpPr>
          <p:spPr>
            <a:xfrm>
              <a:off x="5040830" y="3600063"/>
              <a:ext cx="2097090" cy="964771"/>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pic>
          <p:nvPicPr>
            <p:cNvPr id="39" name="Picture 38"/>
            <p:cNvPicPr>
              <a:picLocks noChangeAspect="1"/>
            </p:cNvPicPr>
            <p:nvPr/>
          </p:nvPicPr>
          <p:blipFill>
            <a:blip r:embed="rId3"/>
            <a:stretch>
              <a:fillRect/>
            </a:stretch>
          </p:blipFill>
          <p:spPr>
            <a:xfrm>
              <a:off x="5218050" y="3911811"/>
              <a:ext cx="1741585" cy="505352"/>
            </a:xfrm>
            <a:prstGeom prst="rect">
              <a:avLst/>
            </a:prstGeom>
          </p:spPr>
        </p:pic>
      </p:grpSp>
      <p:sp>
        <p:nvSpPr>
          <p:cNvPr id="40" name="Rounded Rectangle 39"/>
          <p:cNvSpPr/>
          <p:nvPr/>
        </p:nvSpPr>
        <p:spPr>
          <a:xfrm>
            <a:off x="754529"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Clients</a:t>
            </a:r>
            <a:endParaRPr lang="en-US" sz="1200" dirty="0">
              <a:solidFill>
                <a:schemeClr val="tx1"/>
              </a:solidFill>
            </a:endParaRPr>
          </a:p>
        </p:txBody>
      </p:sp>
      <p:sp>
        <p:nvSpPr>
          <p:cNvPr id="41" name="Rounded Rectangle 40"/>
          <p:cNvSpPr/>
          <p:nvPr/>
        </p:nvSpPr>
        <p:spPr>
          <a:xfrm>
            <a:off x="3652310" y="4983788"/>
            <a:ext cx="2097090"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Storage</a:t>
            </a:r>
            <a:endParaRPr lang="en-US" sz="1200" dirty="0">
              <a:solidFill>
                <a:schemeClr val="tx1"/>
              </a:solidFill>
            </a:endParaRPr>
          </a:p>
        </p:txBody>
      </p:sp>
      <p:cxnSp>
        <p:nvCxnSpPr>
          <p:cNvPr id="42" name="Straight Connector 41"/>
          <p:cNvCxnSpPr>
            <a:stCxn id="40" idx="3"/>
            <a:endCxn id="38" idx="2"/>
          </p:cNvCxnSpPr>
          <p:nvPr/>
        </p:nvCxnSpPr>
        <p:spPr>
          <a:xfrm>
            <a:off x="2188883" y="3644452"/>
            <a:ext cx="146342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41" idx="0"/>
            <a:endCxn id="38" idx="3"/>
          </p:cNvCxnSpPr>
          <p:nvPr/>
        </p:nvCxnSpPr>
        <p:spPr>
          <a:xfrm flipV="1">
            <a:off x="4700855" y="4126837"/>
            <a:ext cx="0" cy="856951"/>
          </a:xfrm>
          <a:prstGeom prst="line">
            <a:avLst/>
          </a:prstGeom>
        </p:spPr>
        <p:style>
          <a:lnRef idx="2">
            <a:schemeClr val="accent1"/>
          </a:lnRef>
          <a:fillRef idx="0">
            <a:schemeClr val="accent1"/>
          </a:fillRef>
          <a:effectRef idx="1">
            <a:schemeClr val="accent1"/>
          </a:effectRef>
          <a:fontRef idx="minor">
            <a:schemeClr val="tx1"/>
          </a:fontRef>
        </p:style>
      </p:cxnSp>
      <p:sp>
        <p:nvSpPr>
          <p:cNvPr id="44" name="Rounded Rectangle 43"/>
          <p:cNvSpPr/>
          <p:nvPr/>
        </p:nvSpPr>
        <p:spPr>
          <a:xfrm>
            <a:off x="7252446"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Administrators</a:t>
            </a:r>
            <a:endParaRPr lang="en-US" sz="1200" dirty="0">
              <a:solidFill>
                <a:schemeClr val="tx1"/>
              </a:solidFill>
            </a:endParaRPr>
          </a:p>
        </p:txBody>
      </p:sp>
      <p:cxnSp>
        <p:nvCxnSpPr>
          <p:cNvPr id="45" name="Straight Connector 44"/>
          <p:cNvCxnSpPr>
            <a:stCxn id="44" idx="1"/>
            <a:endCxn id="38" idx="4"/>
          </p:cNvCxnSpPr>
          <p:nvPr/>
        </p:nvCxnSpPr>
        <p:spPr>
          <a:xfrm flipH="1">
            <a:off x="5749400" y="3644452"/>
            <a:ext cx="1503046" cy="0"/>
          </a:xfrm>
          <a:prstGeom prst="line">
            <a:avLst/>
          </a:prstGeom>
        </p:spPr>
        <p:style>
          <a:lnRef idx="2">
            <a:schemeClr val="accent1"/>
          </a:lnRef>
          <a:fillRef idx="0">
            <a:schemeClr val="accent1"/>
          </a:fillRef>
          <a:effectRef idx="1">
            <a:schemeClr val="accent1"/>
          </a:effectRef>
          <a:fontRef idx="minor">
            <a:schemeClr val="tx1"/>
          </a:fontRef>
        </p:style>
      </p:cxnSp>
      <p:sp>
        <p:nvSpPr>
          <p:cNvPr id="46" name="Rounded Rectangle 45"/>
          <p:cNvSpPr/>
          <p:nvPr/>
        </p:nvSpPr>
        <p:spPr>
          <a:xfrm>
            <a:off x="62751"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Authentication</a:t>
            </a:r>
            <a:endParaRPr lang="en-US" sz="1200" b="1" dirty="0">
              <a:solidFill>
                <a:schemeClr val="tx1"/>
              </a:solidFill>
            </a:endParaRPr>
          </a:p>
        </p:txBody>
      </p:sp>
      <p:sp>
        <p:nvSpPr>
          <p:cNvPr id="47" name="Rounded Rectangle 46"/>
          <p:cNvSpPr/>
          <p:nvPr/>
        </p:nvSpPr>
        <p:spPr>
          <a:xfrm>
            <a:off x="2374152"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Authorization</a:t>
            </a:r>
            <a:endParaRPr lang="en-US" sz="1200" b="1" dirty="0">
              <a:solidFill>
                <a:schemeClr val="tx1"/>
              </a:solidFill>
            </a:endParaRPr>
          </a:p>
        </p:txBody>
      </p:sp>
      <p:sp>
        <p:nvSpPr>
          <p:cNvPr id="48" name="Rounded Rectangle 47"/>
          <p:cNvSpPr/>
          <p:nvPr/>
        </p:nvSpPr>
        <p:spPr>
          <a:xfrm>
            <a:off x="4625788"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Auditing</a:t>
            </a:r>
            <a:endParaRPr lang="en-US" sz="1200" b="1" dirty="0">
              <a:solidFill>
                <a:schemeClr val="tx1"/>
              </a:solidFill>
            </a:endParaRPr>
          </a:p>
        </p:txBody>
      </p:sp>
      <p:sp>
        <p:nvSpPr>
          <p:cNvPr id="49" name="Rounded Rectangle 48"/>
          <p:cNvSpPr/>
          <p:nvPr/>
        </p:nvSpPr>
        <p:spPr>
          <a:xfrm>
            <a:off x="6884894"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Encryption</a:t>
            </a:r>
            <a:endParaRPr lang="en-US" sz="1200" b="1" dirty="0">
              <a:solidFill>
                <a:schemeClr val="tx1"/>
              </a:solidFill>
            </a:endParaRPr>
          </a:p>
        </p:txBody>
      </p:sp>
      <p:sp>
        <p:nvSpPr>
          <p:cNvPr id="50" name="Rectangle 49"/>
          <p:cNvSpPr/>
          <p:nvPr/>
        </p:nvSpPr>
        <p:spPr>
          <a:xfrm>
            <a:off x="2808941"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1" name="Rectangle 50"/>
          <p:cNvSpPr/>
          <p:nvPr/>
        </p:nvSpPr>
        <p:spPr>
          <a:xfrm>
            <a:off x="6406029"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cxnSp>
        <p:nvCxnSpPr>
          <p:cNvPr id="52" name="Elbow Connector 51"/>
          <p:cNvCxnSpPr>
            <a:stCxn id="49" idx="2"/>
            <a:endCxn id="50" idx="0"/>
          </p:cNvCxnSpPr>
          <p:nvPr/>
        </p:nvCxnSpPr>
        <p:spPr>
          <a:xfrm rot="5400000">
            <a:off x="4756002" y="436058"/>
            <a:ext cx="1354717" cy="5062071"/>
          </a:xfrm>
          <a:prstGeom prst="bentConnector3">
            <a:avLst>
              <a:gd name="adj1"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Elbow Connector 52"/>
          <p:cNvCxnSpPr>
            <a:stCxn id="49" idx="2"/>
            <a:endCxn id="51" idx="0"/>
          </p:cNvCxnSpPr>
          <p:nvPr/>
        </p:nvCxnSpPr>
        <p:spPr>
          <a:xfrm rot="5400000">
            <a:off x="6554546" y="2234602"/>
            <a:ext cx="1354717" cy="1464983"/>
          </a:xfrm>
          <a:prstGeom prst="bentConnector3">
            <a:avLst>
              <a:gd name="adj1"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4" name="Rectangle 53"/>
          <p:cNvSpPr/>
          <p:nvPr/>
        </p:nvSpPr>
        <p:spPr>
          <a:xfrm>
            <a:off x="4521194" y="4469205"/>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56" name="Folded Corner 55"/>
          <p:cNvSpPr/>
          <p:nvPr/>
        </p:nvSpPr>
        <p:spPr>
          <a:xfrm>
            <a:off x="2352297" y="3515490"/>
            <a:ext cx="1024409" cy="555981"/>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SSL Encryption</a:t>
            </a:r>
            <a:endParaRPr lang="en-US" sz="1200" b="1" dirty="0">
              <a:solidFill>
                <a:schemeClr val="tx1"/>
              </a:solidFill>
            </a:endParaRPr>
          </a:p>
        </p:txBody>
      </p:sp>
      <p:sp>
        <p:nvSpPr>
          <p:cNvPr id="57" name="Folded Corner 56"/>
          <p:cNvSpPr/>
          <p:nvPr/>
        </p:nvSpPr>
        <p:spPr>
          <a:xfrm>
            <a:off x="5987208" y="3515490"/>
            <a:ext cx="1024409" cy="555981"/>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SSL Encryption</a:t>
            </a:r>
            <a:endParaRPr lang="en-US" sz="1200" b="1" dirty="0">
              <a:solidFill>
                <a:schemeClr val="tx1"/>
              </a:solidFill>
            </a:endParaRPr>
          </a:p>
        </p:txBody>
      </p:sp>
      <p:sp>
        <p:nvSpPr>
          <p:cNvPr id="58" name="Folded Corner 57"/>
          <p:cNvSpPr/>
          <p:nvPr/>
        </p:nvSpPr>
        <p:spPr>
          <a:xfrm>
            <a:off x="4113583" y="4281459"/>
            <a:ext cx="1024409" cy="555981"/>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File system Encryption</a:t>
            </a:r>
            <a:endParaRPr lang="en-US" sz="1200" b="1" dirty="0">
              <a:solidFill>
                <a:schemeClr val="tx1"/>
              </a:solidFill>
            </a:endParaRPr>
          </a:p>
        </p:txBody>
      </p:sp>
      <p:sp>
        <p:nvSpPr>
          <p:cNvPr id="6" name="Freeform 5"/>
          <p:cNvSpPr/>
          <p:nvPr/>
        </p:nvSpPr>
        <p:spPr>
          <a:xfrm>
            <a:off x="5143500" y="2298700"/>
            <a:ext cx="3695700" cy="2159000"/>
          </a:xfrm>
          <a:custGeom>
            <a:avLst/>
            <a:gdLst>
              <a:gd name="connsiteX0" fmla="*/ 2819400 w 3695700"/>
              <a:gd name="connsiteY0" fmla="*/ 0 h 2159000"/>
              <a:gd name="connsiteX1" fmla="*/ 3695700 w 3695700"/>
              <a:gd name="connsiteY1" fmla="*/ 622300 h 2159000"/>
              <a:gd name="connsiteX2" fmla="*/ 3683000 w 3695700"/>
              <a:gd name="connsiteY2" fmla="*/ 2159000 h 2159000"/>
              <a:gd name="connsiteX3" fmla="*/ 0 w 3695700"/>
              <a:gd name="connsiteY3" fmla="*/ 2133600 h 2159000"/>
            </a:gdLst>
            <a:ahLst/>
            <a:cxnLst>
              <a:cxn ang="0">
                <a:pos x="connsiteX0" y="connsiteY0"/>
              </a:cxn>
              <a:cxn ang="0">
                <a:pos x="connsiteX1" y="connsiteY1"/>
              </a:cxn>
              <a:cxn ang="0">
                <a:pos x="connsiteX2" y="connsiteY2"/>
              </a:cxn>
              <a:cxn ang="0">
                <a:pos x="connsiteX3" y="connsiteY3"/>
              </a:cxn>
            </a:cxnLst>
            <a:rect l="l" t="t" r="r" b="b"/>
            <a:pathLst>
              <a:path w="3695700" h="2159000">
                <a:moveTo>
                  <a:pt x="2819400" y="0"/>
                </a:moveTo>
                <a:lnTo>
                  <a:pt x="3695700" y="622300"/>
                </a:lnTo>
                <a:lnTo>
                  <a:pt x="3683000" y="2159000"/>
                </a:lnTo>
                <a:lnTo>
                  <a:pt x="0" y="2133600"/>
                </a:lnTo>
              </a:path>
            </a:pathLst>
          </a:cu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49659305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Today - Authorization</a:t>
            </a:r>
            <a:endParaRPr lang="en-US" dirty="0"/>
          </a:p>
        </p:txBody>
      </p:sp>
      <p:grpSp>
        <p:nvGrpSpPr>
          <p:cNvPr id="25" name="Group 24"/>
          <p:cNvGrpSpPr/>
          <p:nvPr/>
        </p:nvGrpSpPr>
        <p:grpSpPr>
          <a:xfrm>
            <a:off x="3652310" y="3162066"/>
            <a:ext cx="2097090" cy="964771"/>
            <a:chOff x="5040830" y="3600063"/>
            <a:chExt cx="2097090" cy="964771"/>
          </a:xfrm>
        </p:grpSpPr>
        <p:sp>
          <p:nvSpPr>
            <p:cNvPr id="26" name="Can 25"/>
            <p:cNvSpPr/>
            <p:nvPr/>
          </p:nvSpPr>
          <p:spPr>
            <a:xfrm>
              <a:off x="5040830" y="3600063"/>
              <a:ext cx="2097090" cy="964771"/>
            </a:xfrm>
            <a:prstGeom prst="can">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pic>
          <p:nvPicPr>
            <p:cNvPr id="27" name="Picture 26"/>
            <p:cNvPicPr>
              <a:picLocks noChangeAspect="1"/>
            </p:cNvPicPr>
            <p:nvPr/>
          </p:nvPicPr>
          <p:blipFill>
            <a:blip r:embed="rId3"/>
            <a:stretch>
              <a:fillRect/>
            </a:stretch>
          </p:blipFill>
          <p:spPr>
            <a:xfrm>
              <a:off x="5218050" y="3911811"/>
              <a:ext cx="1741585" cy="505352"/>
            </a:xfrm>
            <a:prstGeom prst="rect">
              <a:avLst/>
            </a:prstGeom>
          </p:spPr>
        </p:pic>
      </p:grpSp>
      <p:sp>
        <p:nvSpPr>
          <p:cNvPr id="28" name="Rounded Rectangle 27"/>
          <p:cNvSpPr/>
          <p:nvPr/>
        </p:nvSpPr>
        <p:spPr>
          <a:xfrm>
            <a:off x="754529" y="3308851"/>
            <a:ext cx="1434354" cy="671201"/>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chemeClr val="tx1"/>
                </a:solidFill>
              </a:rPr>
              <a:t>Clients</a:t>
            </a:r>
            <a:endParaRPr lang="en-US" sz="1200" dirty="0">
              <a:solidFill>
                <a:schemeClr val="tx1"/>
              </a:solidFill>
            </a:endParaRPr>
          </a:p>
        </p:txBody>
      </p:sp>
      <p:cxnSp>
        <p:nvCxnSpPr>
          <p:cNvPr id="30" name="Straight Connector 29"/>
          <p:cNvCxnSpPr>
            <a:stCxn id="28" idx="3"/>
            <a:endCxn id="26" idx="2"/>
          </p:cNvCxnSpPr>
          <p:nvPr/>
        </p:nvCxnSpPr>
        <p:spPr>
          <a:xfrm>
            <a:off x="2188883" y="3644452"/>
            <a:ext cx="1463427" cy="0"/>
          </a:xfrm>
          <a:prstGeom prst="line">
            <a:avLst/>
          </a:prstGeom>
        </p:spPr>
        <p:style>
          <a:lnRef idx="2">
            <a:schemeClr val="accent1"/>
          </a:lnRef>
          <a:fillRef idx="0">
            <a:schemeClr val="accent1"/>
          </a:fillRef>
          <a:effectRef idx="1">
            <a:schemeClr val="accent1"/>
          </a:effectRef>
          <a:fontRef idx="minor">
            <a:schemeClr val="tx1"/>
          </a:fontRef>
        </p:style>
      </p:cxnSp>
      <p:sp>
        <p:nvSpPr>
          <p:cNvPr id="35" name="Rounded Rectangle 34"/>
          <p:cNvSpPr/>
          <p:nvPr/>
        </p:nvSpPr>
        <p:spPr>
          <a:xfrm>
            <a:off x="2374152" y="1594971"/>
            <a:ext cx="2159001" cy="694764"/>
          </a:xfrm>
          <a:prstGeom prst="round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a:r>
              <a:rPr lang="en-US" sz="1200" b="1" dirty="0" smtClean="0">
                <a:solidFill>
                  <a:schemeClr val="tx1"/>
                </a:solidFill>
              </a:rPr>
              <a:t>Authorization</a:t>
            </a:r>
            <a:endParaRPr lang="en-US" sz="1200" b="1" dirty="0">
              <a:solidFill>
                <a:schemeClr val="tx1"/>
              </a:solidFill>
            </a:endParaRPr>
          </a:p>
        </p:txBody>
      </p:sp>
      <p:cxnSp>
        <p:nvCxnSpPr>
          <p:cNvPr id="60" name="Elbow Connector 59"/>
          <p:cNvCxnSpPr>
            <a:stCxn id="35" idx="2"/>
          </p:cNvCxnSpPr>
          <p:nvPr/>
        </p:nvCxnSpPr>
        <p:spPr>
          <a:xfrm rot="5400000">
            <a:off x="2502498" y="2693296"/>
            <a:ext cx="1354717" cy="547594"/>
          </a:xfrm>
          <a:prstGeom prst="bentConnector3">
            <a:avLst>
              <a:gd name="adj1" fmla="val 50000"/>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2" name="Rectangle 61"/>
          <p:cNvSpPr/>
          <p:nvPr/>
        </p:nvSpPr>
        <p:spPr>
          <a:xfrm>
            <a:off x="2808941"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63" name="Rectangle 62"/>
          <p:cNvSpPr/>
          <p:nvPr/>
        </p:nvSpPr>
        <p:spPr>
          <a:xfrm>
            <a:off x="6406029" y="3644452"/>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64" name="Rectangle 63"/>
          <p:cNvSpPr/>
          <p:nvPr/>
        </p:nvSpPr>
        <p:spPr>
          <a:xfrm>
            <a:off x="4521194" y="4469205"/>
            <a:ext cx="186765" cy="18048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endParaRPr>
          </a:p>
        </p:txBody>
      </p:sp>
      <p:sp>
        <p:nvSpPr>
          <p:cNvPr id="65" name="Folded Corner 64"/>
          <p:cNvSpPr/>
          <p:nvPr/>
        </p:nvSpPr>
        <p:spPr>
          <a:xfrm>
            <a:off x="2389093" y="3528040"/>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What permissions does an App have?</a:t>
            </a:r>
            <a:endParaRPr lang="en-US" sz="1200" b="1" dirty="0">
              <a:solidFill>
                <a:schemeClr val="tx1"/>
              </a:solidFill>
            </a:endParaRPr>
          </a:p>
        </p:txBody>
      </p:sp>
      <p:sp>
        <p:nvSpPr>
          <p:cNvPr id="67" name="Folded Corner 66"/>
          <p:cNvSpPr/>
          <p:nvPr/>
        </p:nvSpPr>
        <p:spPr>
          <a:xfrm>
            <a:off x="1662014" y="4461808"/>
            <a:ext cx="1119475" cy="1043960"/>
          </a:xfrm>
          <a:prstGeom prst="foldedCorner">
            <a:avLst/>
          </a:prstGeom>
          <a:solidFill>
            <a:schemeClr val="tx2">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rPr>
              <a:t>What data can a user see?</a:t>
            </a:r>
            <a:endParaRPr lang="en-US" sz="1200" b="1" dirty="0">
              <a:solidFill>
                <a:schemeClr val="tx1"/>
              </a:solidFill>
            </a:endParaRPr>
          </a:p>
        </p:txBody>
      </p:sp>
    </p:spTree>
    <p:extLst>
      <p:ext uri="{BB962C8B-B14F-4D97-AF65-F5344CB8AC3E}">
        <p14:creationId xmlns:p14="http://schemas.microsoft.com/office/powerpoint/2010/main" val="41984230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Authorization</a:t>
            </a:r>
            <a:endParaRPr lang="en-US" dirty="0"/>
          </a:p>
        </p:txBody>
      </p:sp>
    </p:spTree>
    <p:extLst>
      <p:ext uri="{BB962C8B-B14F-4D97-AF65-F5344CB8AC3E}">
        <p14:creationId xmlns:p14="http://schemas.microsoft.com/office/powerpoint/2010/main" val="302047257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mmunityPOTX">
  <a:themeElements>
    <a:clrScheme name="Custom 3">
      <a:dk1>
        <a:srgbClr val="3A281E"/>
      </a:dk1>
      <a:lt1>
        <a:srgbClr val="EAEAEA"/>
      </a:lt1>
      <a:dk2>
        <a:srgbClr val="A3A3A3"/>
      </a:dk2>
      <a:lt2>
        <a:srgbClr val="FFFFFF"/>
      </a:lt2>
      <a:accent1>
        <a:srgbClr val="6BA342"/>
      </a:accent1>
      <a:accent2>
        <a:srgbClr val="ECD898"/>
      </a:accent2>
      <a:accent3>
        <a:srgbClr val="F05222"/>
      </a:accent3>
      <a:accent4>
        <a:srgbClr val="7271B4"/>
      </a:accent4>
      <a:accent5>
        <a:srgbClr val="4E3629"/>
      </a:accent5>
      <a:accent6>
        <a:srgbClr val="157FF4"/>
      </a:accent6>
      <a:hlink>
        <a:srgbClr val="6BA539"/>
      </a:hlink>
      <a:folHlink>
        <a:srgbClr val="615F5E"/>
      </a:folHlink>
    </a:clrScheme>
    <a:fontScheme name="Office 2">
      <a:majorFont>
        <a:latin typeface="PT Sans"/>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T Sans"/>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1750">
          <a:solidFill>
            <a:srgbClr val="3366FF"/>
          </a:solidFill>
        </a:ln>
        <a:effectLst>
          <a:innerShdw blurRad="63500" dist="50800" dir="13500000">
            <a:srgbClr val="000000">
              <a:alpha val="50000"/>
            </a:srgbClr>
          </a:innerShdw>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CommunityPOTX.potx</Template>
  <TotalTime>10468</TotalTime>
  <Words>2995</Words>
  <Application>Microsoft Macintosh PowerPoint</Application>
  <PresentationFormat>On-screen Show (4:3)</PresentationFormat>
  <Paragraphs>430</Paragraphs>
  <Slides>39</Slides>
  <Notes>29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CommunityPOTX</vt:lpstr>
      <vt:lpstr>Security Features Preview Field Level Access Control</vt:lpstr>
      <vt:lpstr>Key Security Considerations</vt:lpstr>
      <vt:lpstr>Reference Architecture</vt:lpstr>
      <vt:lpstr>Authentication</vt:lpstr>
      <vt:lpstr>Authorization</vt:lpstr>
      <vt:lpstr>Auditing</vt:lpstr>
      <vt:lpstr>Encryption</vt:lpstr>
      <vt:lpstr>Today - Authorization</vt:lpstr>
      <vt:lpstr>Authorization</vt:lpstr>
      <vt:lpstr>Authorization Features</vt:lpstr>
      <vt:lpstr>Field Level Access Control Goals </vt:lpstr>
      <vt:lpstr>FLAC Features and Functionality</vt:lpstr>
      <vt:lpstr>FLAC Features and Functionality (cont.)</vt:lpstr>
      <vt:lpstr>Redaction Logic</vt:lpstr>
      <vt:lpstr>Set Operators</vt:lpstr>
      <vt:lpstr>Array Operators</vt:lpstr>
      <vt:lpstr>Variable Operators</vt:lpstr>
      <vt:lpstr>$let Example </vt:lpstr>
      <vt:lpstr>$map Example </vt:lpstr>
      <vt:lpstr>$redact Example </vt:lpstr>
      <vt:lpstr>FLAC Pipeline – Basic</vt:lpstr>
      <vt:lpstr>FLAC Pipeline – Optimized</vt:lpstr>
      <vt:lpstr>FLAC Pipeline – Document Level Filters</vt:lpstr>
      <vt:lpstr>Markings Reference Implementation</vt:lpstr>
      <vt:lpstr>Markings Reference Implementation</vt:lpstr>
      <vt:lpstr>Markings Reference Implementation</vt:lpstr>
      <vt:lpstr>$redact Reference Example </vt:lpstr>
      <vt:lpstr>$redact Output</vt:lpstr>
      <vt:lpstr>$redact Output</vt:lpstr>
      <vt:lpstr>FLAC Design – Trusted Middleware</vt:lpstr>
      <vt:lpstr>Disclaimer</vt:lpstr>
      <vt:lpstr>Integrated FLAC (Conceptual)*</vt:lpstr>
      <vt:lpstr>FLAC Design – Views*</vt:lpstr>
      <vt:lpstr>FLAC Design – Fully Integrated*</vt:lpstr>
      <vt:lpstr>Parameterized View Concept* </vt:lpstr>
      <vt:lpstr>Other Features*</vt:lpstr>
      <vt:lpstr>Next Steps</vt:lpstr>
      <vt:lpstr>References</vt:lpstr>
      <vt:lpstr>Thank You</vt:lpstr>
    </vt:vector>
  </TitlesOfParts>
  <Company>10gen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Peters</dc:creator>
  <cp:lastModifiedBy>Mat Keep</cp:lastModifiedBy>
  <cp:revision>367</cp:revision>
  <dcterms:created xsi:type="dcterms:W3CDTF">2012-10-15T15:09:50Z</dcterms:created>
  <dcterms:modified xsi:type="dcterms:W3CDTF">2014-03-21T15:34:11Z</dcterms:modified>
</cp:coreProperties>
</file>